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6" r:id="rId7"/>
    <p:sldId id="262" r:id="rId8"/>
    <p:sldId id="265" r:id="rId9"/>
    <p:sldId id="264" r:id="rId10"/>
    <p:sldId id="267" r:id="rId11"/>
  </p:sldIdLst>
  <p:sldSz cx="7772400" cy="100584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antha Wolfe" initials="SW" lastIdx="1" clrIdx="0">
    <p:extLst>
      <p:ext uri="{19B8F6BF-5375-455C-9EA6-DF929625EA0E}">
        <p15:presenceInfo xmlns:p15="http://schemas.microsoft.com/office/powerpoint/2012/main" userId="S::smwolfe@weismarkets.com::b02af87a-0fc4-4e1b-bde3-cdb9ad228d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3D67C8-CDB4-4BE8-92CB-0211AF83A42F}" v="1" dt="2024-06-20T16:09:17.724"/>
    <p1510:client id="{8D70F0CF-05FC-4722-85C1-D28F136606EC}" v="5" dt="2024-06-19T19:38:30.87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971" autoAdjust="0"/>
  </p:normalViewPr>
  <p:slideViewPr>
    <p:cSldViewPr>
      <p:cViewPr varScale="1">
        <p:scale>
          <a:sx n="59" d="100"/>
          <a:sy n="59" d="100"/>
        </p:scale>
        <p:origin x="336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Evans" userId="3a77f05f-293d-4a36-bc96-d4f203f54f40" providerId="ADAL" clId="{833D67C8-CDB4-4BE8-92CB-0211AF83A42F}"/>
    <pc:docChg chg="custSel modSld">
      <pc:chgData name="John Evans" userId="3a77f05f-293d-4a36-bc96-d4f203f54f40" providerId="ADAL" clId="{833D67C8-CDB4-4BE8-92CB-0211AF83A42F}" dt="2024-06-20T16:11:13.656" v="182" actId="13926"/>
      <pc:docMkLst>
        <pc:docMk/>
      </pc:docMkLst>
      <pc:sldChg chg="modSp mod modNotesTx">
        <pc:chgData name="John Evans" userId="3a77f05f-293d-4a36-bc96-d4f203f54f40" providerId="ADAL" clId="{833D67C8-CDB4-4BE8-92CB-0211AF83A42F}" dt="2024-06-20T16:07:33.975" v="69" actId="20577"/>
        <pc:sldMkLst>
          <pc:docMk/>
          <pc:sldMk cId="0" sldId="257"/>
        </pc:sldMkLst>
        <pc:spChg chg="mod">
          <ac:chgData name="John Evans" userId="3a77f05f-293d-4a36-bc96-d4f203f54f40" providerId="ADAL" clId="{833D67C8-CDB4-4BE8-92CB-0211AF83A42F}" dt="2024-06-20T15:55:26.013" v="0" actId="13926"/>
          <ac:spMkLst>
            <pc:docMk/>
            <pc:sldMk cId="0" sldId="257"/>
            <ac:spMk id="2" creationId="{00000000-0000-0000-0000-000000000000}"/>
          </ac:spMkLst>
        </pc:spChg>
      </pc:sldChg>
      <pc:sldChg chg="modSp mod modNotesTx">
        <pc:chgData name="John Evans" userId="3a77f05f-293d-4a36-bc96-d4f203f54f40" providerId="ADAL" clId="{833D67C8-CDB4-4BE8-92CB-0211AF83A42F}" dt="2024-06-20T16:08:05.295" v="104" actId="20577"/>
        <pc:sldMkLst>
          <pc:docMk/>
          <pc:sldMk cId="0" sldId="258"/>
        </pc:sldMkLst>
        <pc:spChg chg="mod">
          <ac:chgData name="John Evans" userId="3a77f05f-293d-4a36-bc96-d4f203f54f40" providerId="ADAL" clId="{833D67C8-CDB4-4BE8-92CB-0211AF83A42F}" dt="2024-06-20T15:55:52.602" v="1" actId="13926"/>
          <ac:spMkLst>
            <pc:docMk/>
            <pc:sldMk cId="0" sldId="258"/>
            <ac:spMk id="5" creationId="{00000000-0000-0000-0000-000000000000}"/>
          </ac:spMkLst>
        </pc:spChg>
      </pc:sldChg>
      <pc:sldChg chg="modSp mod modNotesTx">
        <pc:chgData name="John Evans" userId="3a77f05f-293d-4a36-bc96-d4f203f54f40" providerId="ADAL" clId="{833D67C8-CDB4-4BE8-92CB-0211AF83A42F}" dt="2024-06-20T16:10:01.540" v="142" actId="20577"/>
        <pc:sldMkLst>
          <pc:docMk/>
          <pc:sldMk cId="0" sldId="259"/>
        </pc:sldMkLst>
        <pc:spChg chg="mod">
          <ac:chgData name="John Evans" userId="3a77f05f-293d-4a36-bc96-d4f203f54f40" providerId="ADAL" clId="{833D67C8-CDB4-4BE8-92CB-0211AF83A42F}" dt="2024-06-20T16:08:43.569" v="105" actId="13926"/>
          <ac:spMkLst>
            <pc:docMk/>
            <pc:sldMk cId="0" sldId="259"/>
            <ac:spMk id="2" creationId="{00000000-0000-0000-0000-000000000000}"/>
          </ac:spMkLst>
        </pc:spChg>
      </pc:sldChg>
      <pc:sldChg chg="modSp mod modNotesTx">
        <pc:chgData name="John Evans" userId="3a77f05f-293d-4a36-bc96-d4f203f54f40" providerId="ADAL" clId="{833D67C8-CDB4-4BE8-92CB-0211AF83A42F}" dt="2024-06-20T16:11:13.656" v="182" actId="13926"/>
        <pc:sldMkLst>
          <pc:docMk/>
          <pc:sldMk cId="0" sldId="260"/>
        </pc:sldMkLst>
        <pc:spChg chg="mod">
          <ac:chgData name="John Evans" userId="3a77f05f-293d-4a36-bc96-d4f203f54f40" providerId="ADAL" clId="{833D67C8-CDB4-4BE8-92CB-0211AF83A42F}" dt="2024-06-20T16:11:13.656" v="182" actId="13926"/>
          <ac:spMkLst>
            <pc:docMk/>
            <pc:sldMk cId="0" sldId="260"/>
            <ac:spMk id="9" creationId="{A1A3698A-4FD9-4C47-BDA1-59392122459C}"/>
          </ac:spMkLst>
        </pc:spChg>
      </pc:sldChg>
    </pc:docChg>
  </pc:docChgLst>
  <pc:docChgLst>
    <pc:chgData name="Kyle Montgomery" userId="a7c493e9-0702-412b-8071-2c2c6bd1e11d" providerId="ADAL" clId="{8D70F0CF-05FC-4722-85C1-D28F136606EC}"/>
    <pc:docChg chg="custSel modSld">
      <pc:chgData name="Kyle Montgomery" userId="a7c493e9-0702-412b-8071-2c2c6bd1e11d" providerId="ADAL" clId="{8D70F0CF-05FC-4722-85C1-D28F136606EC}" dt="2024-06-19T19:40:14.476" v="144" actId="1076"/>
      <pc:docMkLst>
        <pc:docMk/>
      </pc:docMkLst>
      <pc:sldChg chg="modNotesTx">
        <pc:chgData name="Kyle Montgomery" userId="a7c493e9-0702-412b-8071-2c2c6bd1e11d" providerId="ADAL" clId="{8D70F0CF-05FC-4722-85C1-D28F136606EC}" dt="2024-06-19T19:29:58.681" v="0" actId="20577"/>
        <pc:sldMkLst>
          <pc:docMk/>
          <pc:sldMk cId="0" sldId="256"/>
        </pc:sldMkLst>
      </pc:sldChg>
      <pc:sldChg chg="modSp mod">
        <pc:chgData name="Kyle Montgomery" userId="a7c493e9-0702-412b-8071-2c2c6bd1e11d" providerId="ADAL" clId="{8D70F0CF-05FC-4722-85C1-D28F136606EC}" dt="2024-06-19T19:36:37.073" v="116" actId="20577"/>
        <pc:sldMkLst>
          <pc:docMk/>
          <pc:sldMk cId="0" sldId="257"/>
        </pc:sldMkLst>
        <pc:spChg chg="mod">
          <ac:chgData name="Kyle Montgomery" userId="a7c493e9-0702-412b-8071-2c2c6bd1e11d" providerId="ADAL" clId="{8D70F0CF-05FC-4722-85C1-D28F136606EC}" dt="2024-06-19T19:36:37.073" v="116" actId="20577"/>
          <ac:spMkLst>
            <pc:docMk/>
            <pc:sldMk cId="0" sldId="257"/>
            <ac:spMk id="2" creationId="{00000000-0000-0000-0000-000000000000}"/>
          </ac:spMkLst>
        </pc:spChg>
      </pc:sldChg>
      <pc:sldChg chg="addSp delSp modSp mod">
        <pc:chgData name="Kyle Montgomery" userId="a7c493e9-0702-412b-8071-2c2c6bd1e11d" providerId="ADAL" clId="{8D70F0CF-05FC-4722-85C1-D28F136606EC}" dt="2024-06-19T19:40:14.476" v="144" actId="1076"/>
        <pc:sldMkLst>
          <pc:docMk/>
          <pc:sldMk cId="0" sldId="259"/>
        </pc:sldMkLst>
        <pc:spChg chg="mod">
          <ac:chgData name="Kyle Montgomery" userId="a7c493e9-0702-412b-8071-2c2c6bd1e11d" providerId="ADAL" clId="{8D70F0CF-05FC-4722-85C1-D28F136606EC}" dt="2024-06-19T19:40:01.832" v="142" actId="5793"/>
          <ac:spMkLst>
            <pc:docMk/>
            <pc:sldMk cId="0" sldId="259"/>
            <ac:spMk id="2" creationId="{00000000-0000-0000-0000-000000000000}"/>
          </ac:spMkLst>
        </pc:spChg>
        <pc:spChg chg="del">
          <ac:chgData name="Kyle Montgomery" userId="a7c493e9-0702-412b-8071-2c2c6bd1e11d" providerId="ADAL" clId="{8D70F0CF-05FC-4722-85C1-D28F136606EC}" dt="2024-06-19T19:31:07" v="4" actId="21"/>
          <ac:spMkLst>
            <pc:docMk/>
            <pc:sldMk cId="0" sldId="259"/>
            <ac:spMk id="3" creationId="{00000000-0000-0000-0000-000000000000}"/>
          </ac:spMkLst>
        </pc:spChg>
        <pc:spChg chg="del">
          <ac:chgData name="Kyle Montgomery" userId="a7c493e9-0702-412b-8071-2c2c6bd1e11d" providerId="ADAL" clId="{8D70F0CF-05FC-4722-85C1-D28F136606EC}" dt="2024-06-19T19:31:23.260" v="8" actId="21"/>
          <ac:spMkLst>
            <pc:docMk/>
            <pc:sldMk cId="0" sldId="259"/>
            <ac:spMk id="4" creationId="{00000000-0000-0000-0000-000000000000}"/>
          </ac:spMkLst>
        </pc:spChg>
        <pc:spChg chg="del">
          <ac:chgData name="Kyle Montgomery" userId="a7c493e9-0702-412b-8071-2c2c6bd1e11d" providerId="ADAL" clId="{8D70F0CF-05FC-4722-85C1-D28F136606EC}" dt="2024-06-19T19:30:52.574" v="1" actId="21"/>
          <ac:spMkLst>
            <pc:docMk/>
            <pc:sldMk cId="0" sldId="259"/>
            <ac:spMk id="5" creationId="{00000000-0000-0000-0000-000000000000}"/>
          </ac:spMkLst>
        </pc:spChg>
        <pc:graphicFrameChg chg="add del mod modGraphic">
          <ac:chgData name="Kyle Montgomery" userId="a7c493e9-0702-412b-8071-2c2c6bd1e11d" providerId="ADAL" clId="{8D70F0CF-05FC-4722-85C1-D28F136606EC}" dt="2024-06-19T19:38:23.943" v="119" actId="478"/>
          <ac:graphicFrameMkLst>
            <pc:docMk/>
            <pc:sldMk cId="0" sldId="259"/>
            <ac:graphicFrameMk id="8" creationId="{60E1D0D3-F291-F27F-F60D-B27775231CEB}"/>
          </ac:graphicFrameMkLst>
        </pc:graphicFrameChg>
        <pc:graphicFrameChg chg="add mod modGraphic">
          <ac:chgData name="Kyle Montgomery" userId="a7c493e9-0702-412b-8071-2c2c6bd1e11d" providerId="ADAL" clId="{8D70F0CF-05FC-4722-85C1-D28F136606EC}" dt="2024-06-19T19:40:14.476" v="144" actId="1076"/>
          <ac:graphicFrameMkLst>
            <pc:docMk/>
            <pc:sldMk cId="0" sldId="259"/>
            <ac:graphicFrameMk id="9" creationId="{E79CE727-F9E5-B94A-7F75-9F149194FEA3}"/>
          </ac:graphicFrameMkLst>
        </pc:graphicFrameChg>
      </pc:sldChg>
      <pc:sldChg chg="addSp modSp mod">
        <pc:chgData name="Kyle Montgomery" userId="a7c493e9-0702-412b-8071-2c2c6bd1e11d" providerId="ADAL" clId="{8D70F0CF-05FC-4722-85C1-D28F136606EC}" dt="2024-06-19T19:31:45.164" v="13" actId="1076"/>
        <pc:sldMkLst>
          <pc:docMk/>
          <pc:sldMk cId="0" sldId="262"/>
        </pc:sldMkLst>
        <pc:spChg chg="add mod">
          <ac:chgData name="Kyle Montgomery" userId="a7c493e9-0702-412b-8071-2c2c6bd1e11d" providerId="ADAL" clId="{8D70F0CF-05FC-4722-85C1-D28F136606EC}" dt="2024-06-19T19:31:37.541" v="11" actId="1076"/>
          <ac:spMkLst>
            <pc:docMk/>
            <pc:sldMk cId="0" sldId="262"/>
            <ac:spMk id="7" creationId="{946CF7E2-FCE7-667F-6B30-4976C0AEB9E4}"/>
          </ac:spMkLst>
        </pc:spChg>
        <pc:spChg chg="add mod">
          <ac:chgData name="Kyle Montgomery" userId="a7c493e9-0702-412b-8071-2c2c6bd1e11d" providerId="ADAL" clId="{8D70F0CF-05FC-4722-85C1-D28F136606EC}" dt="2024-06-19T19:31:45.164" v="13" actId="1076"/>
          <ac:spMkLst>
            <pc:docMk/>
            <pc:sldMk cId="0" sldId="262"/>
            <ac:spMk id="8" creationId="{D41A85EA-0082-AAC3-1635-FD2B5C50F147}"/>
          </ac:spMkLst>
        </pc:spChg>
        <pc:picChg chg="add mod">
          <ac:chgData name="Kyle Montgomery" userId="a7c493e9-0702-412b-8071-2c2c6bd1e11d" providerId="ADAL" clId="{8D70F0CF-05FC-4722-85C1-D28F136606EC}" dt="2024-06-19T19:31:41.035" v="12" actId="1076"/>
          <ac:picMkLst>
            <pc:docMk/>
            <pc:sldMk cId="0" sldId="262"/>
            <ac:picMk id="6" creationId="{B0CF1951-E979-59F0-020C-32F99A51CB15}"/>
          </ac:picMkLst>
        </pc:picChg>
      </pc:sldChg>
    </pc:docChg>
  </pc:docChgLst>
  <pc:docChgLst>
    <pc:chgData name="Kyle Montgomery" userId="a7c493e9-0702-412b-8071-2c2c6bd1e11d" providerId="ADAL" clId="{17142BE0-CC8E-404F-8D7F-1798B7CFF323}"/>
    <pc:docChg chg="undo custSel modSld">
      <pc:chgData name="Kyle Montgomery" userId="a7c493e9-0702-412b-8071-2c2c6bd1e11d" providerId="ADAL" clId="{17142BE0-CC8E-404F-8D7F-1798B7CFF323}" dt="2024-06-10T14:58:53.201" v="348" actId="20577"/>
      <pc:docMkLst>
        <pc:docMk/>
      </pc:docMkLst>
      <pc:sldChg chg="modSp mod">
        <pc:chgData name="Kyle Montgomery" userId="a7c493e9-0702-412b-8071-2c2c6bd1e11d" providerId="ADAL" clId="{17142BE0-CC8E-404F-8D7F-1798B7CFF323}" dt="2024-06-10T13:38:17.308" v="13" actId="20577"/>
        <pc:sldMkLst>
          <pc:docMk/>
          <pc:sldMk cId="0" sldId="256"/>
        </pc:sldMkLst>
        <pc:spChg chg="mod">
          <ac:chgData name="Kyle Montgomery" userId="a7c493e9-0702-412b-8071-2c2c6bd1e11d" providerId="ADAL" clId="{17142BE0-CC8E-404F-8D7F-1798B7CFF323}" dt="2024-06-10T13:38:17.308" v="13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Kyle Montgomery" userId="a7c493e9-0702-412b-8071-2c2c6bd1e11d" providerId="ADAL" clId="{17142BE0-CC8E-404F-8D7F-1798B7CFF323}" dt="2024-06-10T13:41:33.310" v="176"/>
        <pc:sldMkLst>
          <pc:docMk/>
          <pc:sldMk cId="0" sldId="258"/>
        </pc:sldMkLst>
        <pc:spChg chg="mod">
          <ac:chgData name="Kyle Montgomery" userId="a7c493e9-0702-412b-8071-2c2c6bd1e11d" providerId="ADAL" clId="{17142BE0-CC8E-404F-8D7F-1798B7CFF323}" dt="2024-06-10T13:41:24.375" v="174" actId="21"/>
          <ac:spMkLst>
            <pc:docMk/>
            <pc:sldMk cId="0" sldId="258"/>
            <ac:spMk id="4" creationId="{00000000-0000-0000-0000-000000000000}"/>
          </ac:spMkLst>
        </pc:spChg>
        <pc:spChg chg="mod">
          <ac:chgData name="Kyle Montgomery" userId="a7c493e9-0702-412b-8071-2c2c6bd1e11d" providerId="ADAL" clId="{17142BE0-CC8E-404F-8D7F-1798B7CFF323}" dt="2024-06-10T13:41:33.310" v="176"/>
          <ac:spMkLst>
            <pc:docMk/>
            <pc:sldMk cId="0" sldId="258"/>
            <ac:spMk id="5" creationId="{00000000-0000-0000-0000-000000000000}"/>
          </ac:spMkLst>
        </pc:spChg>
      </pc:sldChg>
      <pc:sldChg chg="modSp mod">
        <pc:chgData name="Kyle Montgomery" userId="a7c493e9-0702-412b-8071-2c2c6bd1e11d" providerId="ADAL" clId="{17142BE0-CC8E-404F-8D7F-1798B7CFF323}" dt="2024-06-10T14:58:53.201" v="348" actId="20577"/>
        <pc:sldMkLst>
          <pc:docMk/>
          <pc:sldMk cId="0" sldId="259"/>
        </pc:sldMkLst>
        <pc:spChg chg="mod">
          <ac:chgData name="Kyle Montgomery" userId="a7c493e9-0702-412b-8071-2c2c6bd1e11d" providerId="ADAL" clId="{17142BE0-CC8E-404F-8D7F-1798B7CFF323}" dt="2024-06-10T14:58:53.201" v="348" actId="20577"/>
          <ac:spMkLst>
            <pc:docMk/>
            <pc:sldMk cId="0" sldId="259"/>
            <ac:spMk id="2" creationId="{00000000-0000-0000-0000-000000000000}"/>
          </ac:spMkLst>
        </pc:spChg>
      </pc:sldChg>
      <pc:sldChg chg="modSp mod">
        <pc:chgData name="Kyle Montgomery" userId="a7c493e9-0702-412b-8071-2c2c6bd1e11d" providerId="ADAL" clId="{17142BE0-CC8E-404F-8D7F-1798B7CFF323}" dt="2024-06-10T14:20:13.822" v="336" actId="5793"/>
        <pc:sldMkLst>
          <pc:docMk/>
          <pc:sldMk cId="0" sldId="260"/>
        </pc:sldMkLst>
        <pc:spChg chg="mod">
          <ac:chgData name="Kyle Montgomery" userId="a7c493e9-0702-412b-8071-2c2c6bd1e11d" providerId="ADAL" clId="{17142BE0-CC8E-404F-8D7F-1798B7CFF323}" dt="2024-06-10T14:20:13.822" v="336" actId="5793"/>
          <ac:spMkLst>
            <pc:docMk/>
            <pc:sldMk cId="0" sldId="260"/>
            <ac:spMk id="4" creationId="{00000000-0000-0000-0000-000000000000}"/>
          </ac:spMkLst>
        </pc:spChg>
      </pc:sldChg>
      <pc:sldChg chg="modSp mod">
        <pc:chgData name="Kyle Montgomery" userId="a7c493e9-0702-412b-8071-2c2c6bd1e11d" providerId="ADAL" clId="{17142BE0-CC8E-404F-8D7F-1798B7CFF323}" dt="2024-06-10T13:38:54.346" v="43" actId="20577"/>
        <pc:sldMkLst>
          <pc:docMk/>
          <pc:sldMk cId="0" sldId="262"/>
        </pc:sldMkLst>
        <pc:graphicFrameChg chg="modGraphic">
          <ac:chgData name="Kyle Montgomery" userId="a7c493e9-0702-412b-8071-2c2c6bd1e11d" providerId="ADAL" clId="{17142BE0-CC8E-404F-8D7F-1798B7CFF323}" dt="2024-06-10T13:38:54.346" v="43" actId="20577"/>
          <ac:graphicFrameMkLst>
            <pc:docMk/>
            <pc:sldMk cId="0" sldId="262"/>
            <ac:graphicFrameMk id="3" creationId="{00000000-0000-0000-0000-000000000000}"/>
          </ac:graphicFrameMkLst>
        </pc:graphicFrame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1-26T07:43:20.301" idx="1">
    <p:pos x="10" y="10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523" cy="466247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292" y="1"/>
            <a:ext cx="3037523" cy="466247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D55F782E-91A1-481A-A880-E7925A0E5A00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3938" y="1162050"/>
            <a:ext cx="24225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0" tIns="45665" rIns="91330" bIns="456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723" y="4473754"/>
            <a:ext cx="5608954" cy="3660200"/>
          </a:xfrm>
          <a:prstGeom prst="rect">
            <a:avLst/>
          </a:prstGeom>
        </p:spPr>
        <p:txBody>
          <a:bodyPr vert="horz" lIns="91330" tIns="45665" rIns="91330" bIns="456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153"/>
            <a:ext cx="3037523" cy="466247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292" y="8830153"/>
            <a:ext cx="3037523" cy="466247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48174BD0-D7DD-4ED3-A93A-6FC008EE2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01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74BD0-D7DD-4ED3-A93A-6FC008EE276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42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74BD0-D7DD-4ED3-A93A-6FC008EE276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53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Highlighted I don’t believe we are using the term 5S any longer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74BD0-D7DD-4ED3-A93A-6FC008EE276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910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Highlighted - Is this accurate?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74BD0-D7DD-4ED3-A93A-6FC008EE276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41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Highlighted – Is this correct?</a:t>
            </a:r>
            <a:endParaRPr lang="en-US" cap="small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74BD0-D7DD-4ED3-A93A-6FC008EE276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79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Highlighted – Remove When Possible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74BD0-D7DD-4ED3-A93A-6FC008EE276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3582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74BD0-D7DD-4ED3-A93A-6FC008EE276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917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74BD0-D7DD-4ED3-A93A-6FC008EE276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882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74BD0-D7DD-4ED3-A93A-6FC008EE276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061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74BD0-D7DD-4ED3-A93A-6FC008EE276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2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DSD Vendor</a:t>
            </a:r>
            <a:r>
              <a:rPr spc="-50" dirty="0"/>
              <a:t> </a:t>
            </a:r>
            <a:r>
              <a:rPr spc="-5" dirty="0"/>
              <a:t>Policy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463155" y="9646919"/>
            <a:ext cx="309245" cy="396240"/>
          </a:xfrm>
          <a:custGeom>
            <a:avLst/>
            <a:gdLst/>
            <a:ahLst/>
            <a:cxnLst/>
            <a:rect l="l" t="t" r="r" b="b"/>
            <a:pathLst>
              <a:path w="309245" h="396240">
                <a:moveTo>
                  <a:pt x="0" y="396239"/>
                </a:moveTo>
                <a:lnTo>
                  <a:pt x="309245" y="396239"/>
                </a:lnTo>
                <a:lnTo>
                  <a:pt x="309245" y="0"/>
                </a:lnTo>
                <a:lnTo>
                  <a:pt x="0" y="0"/>
                </a:lnTo>
                <a:lnTo>
                  <a:pt x="0" y="39623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463155" y="10043159"/>
            <a:ext cx="309245" cy="0"/>
          </a:xfrm>
          <a:custGeom>
            <a:avLst/>
            <a:gdLst/>
            <a:ahLst/>
            <a:cxnLst/>
            <a:rect l="l" t="t" r="r" b="b"/>
            <a:pathLst>
              <a:path w="309245">
                <a:moveTo>
                  <a:pt x="0" y="0"/>
                </a:moveTo>
                <a:lnTo>
                  <a:pt x="309245" y="0"/>
                </a:lnTo>
              </a:path>
            </a:pathLst>
          </a:custGeom>
          <a:ln w="9525">
            <a:solidFill>
              <a:srgbClr val="4F81B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463155" y="9646919"/>
            <a:ext cx="309245" cy="0"/>
          </a:xfrm>
          <a:custGeom>
            <a:avLst/>
            <a:gdLst/>
            <a:ahLst/>
            <a:cxnLst/>
            <a:rect l="l" t="t" r="r" b="b"/>
            <a:pathLst>
              <a:path w="309245">
                <a:moveTo>
                  <a:pt x="0" y="0"/>
                </a:moveTo>
                <a:lnTo>
                  <a:pt x="309245" y="0"/>
                </a:lnTo>
              </a:path>
            </a:pathLst>
          </a:custGeom>
          <a:ln w="9525">
            <a:solidFill>
              <a:srgbClr val="4F81B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463155" y="0"/>
            <a:ext cx="309245" cy="396240"/>
          </a:xfrm>
          <a:custGeom>
            <a:avLst/>
            <a:gdLst/>
            <a:ahLst/>
            <a:cxnLst/>
            <a:rect l="l" t="t" r="r" b="b"/>
            <a:pathLst>
              <a:path w="309245" h="396240">
                <a:moveTo>
                  <a:pt x="0" y="396240"/>
                </a:moveTo>
                <a:lnTo>
                  <a:pt x="309245" y="396240"/>
                </a:lnTo>
                <a:lnTo>
                  <a:pt x="309245" y="0"/>
                </a:lnTo>
                <a:lnTo>
                  <a:pt x="0" y="0"/>
                </a:lnTo>
                <a:lnTo>
                  <a:pt x="0" y="39624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463155" y="396240"/>
            <a:ext cx="309245" cy="0"/>
          </a:xfrm>
          <a:custGeom>
            <a:avLst/>
            <a:gdLst/>
            <a:ahLst/>
            <a:cxnLst/>
            <a:rect l="l" t="t" r="r" b="b"/>
            <a:pathLst>
              <a:path w="309245">
                <a:moveTo>
                  <a:pt x="0" y="0"/>
                </a:moveTo>
                <a:lnTo>
                  <a:pt x="309245" y="0"/>
                </a:lnTo>
              </a:path>
            </a:pathLst>
          </a:custGeom>
          <a:ln w="9525">
            <a:solidFill>
              <a:srgbClr val="4F81B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376554" y="0"/>
            <a:ext cx="6995795" cy="396240"/>
          </a:xfrm>
          <a:custGeom>
            <a:avLst/>
            <a:gdLst/>
            <a:ahLst/>
            <a:cxnLst/>
            <a:rect l="l" t="t" r="r" b="b"/>
            <a:pathLst>
              <a:path w="6995795" h="396240">
                <a:moveTo>
                  <a:pt x="0" y="396240"/>
                </a:moveTo>
                <a:lnTo>
                  <a:pt x="6995795" y="396240"/>
                </a:lnTo>
                <a:lnTo>
                  <a:pt x="6995795" y="0"/>
                </a:lnTo>
                <a:lnTo>
                  <a:pt x="0" y="0"/>
                </a:lnTo>
                <a:lnTo>
                  <a:pt x="0" y="39624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376554" y="396240"/>
            <a:ext cx="6995795" cy="0"/>
          </a:xfrm>
          <a:custGeom>
            <a:avLst/>
            <a:gdLst/>
            <a:ahLst/>
            <a:cxnLst/>
            <a:rect l="l" t="t" r="r" b="b"/>
            <a:pathLst>
              <a:path w="6995795">
                <a:moveTo>
                  <a:pt x="0" y="0"/>
                </a:moveTo>
                <a:lnTo>
                  <a:pt x="6995795" y="0"/>
                </a:lnTo>
              </a:path>
            </a:pathLst>
          </a:custGeom>
          <a:ln w="9525">
            <a:solidFill>
              <a:srgbClr val="4F81B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0" y="0"/>
            <a:ext cx="285750" cy="396240"/>
          </a:xfrm>
          <a:custGeom>
            <a:avLst/>
            <a:gdLst/>
            <a:ahLst/>
            <a:cxnLst/>
            <a:rect l="l" t="t" r="r" b="b"/>
            <a:pathLst>
              <a:path w="285750" h="396240">
                <a:moveTo>
                  <a:pt x="0" y="396240"/>
                </a:moveTo>
                <a:lnTo>
                  <a:pt x="285750" y="396240"/>
                </a:lnTo>
                <a:lnTo>
                  <a:pt x="285750" y="0"/>
                </a:lnTo>
                <a:lnTo>
                  <a:pt x="0" y="0"/>
                </a:lnTo>
                <a:lnTo>
                  <a:pt x="0" y="39624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0" y="396240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>
                <a:moveTo>
                  <a:pt x="0" y="0"/>
                </a:moveTo>
                <a:lnTo>
                  <a:pt x="285750" y="0"/>
                </a:lnTo>
              </a:path>
            </a:pathLst>
          </a:custGeom>
          <a:ln w="9525">
            <a:solidFill>
              <a:srgbClr val="4F81B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0" y="0"/>
            <a:ext cx="7772400" cy="0"/>
          </a:xfrm>
          <a:custGeom>
            <a:avLst/>
            <a:gdLst/>
            <a:ahLst/>
            <a:cxnLst/>
            <a:rect l="l" t="t" r="r" b="b"/>
            <a:pathLst>
              <a:path w="7772400">
                <a:moveTo>
                  <a:pt x="7772400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4F81B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376554" y="9646919"/>
            <a:ext cx="6995795" cy="396240"/>
          </a:xfrm>
          <a:custGeom>
            <a:avLst/>
            <a:gdLst/>
            <a:ahLst/>
            <a:cxnLst/>
            <a:rect l="l" t="t" r="r" b="b"/>
            <a:pathLst>
              <a:path w="6995795" h="396240">
                <a:moveTo>
                  <a:pt x="0" y="396239"/>
                </a:moveTo>
                <a:lnTo>
                  <a:pt x="6995795" y="396239"/>
                </a:lnTo>
                <a:lnTo>
                  <a:pt x="6995795" y="0"/>
                </a:lnTo>
                <a:lnTo>
                  <a:pt x="0" y="0"/>
                </a:lnTo>
                <a:lnTo>
                  <a:pt x="0" y="39623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376554" y="10043159"/>
            <a:ext cx="6995795" cy="0"/>
          </a:xfrm>
          <a:custGeom>
            <a:avLst/>
            <a:gdLst/>
            <a:ahLst/>
            <a:cxnLst/>
            <a:rect l="l" t="t" r="r" b="b"/>
            <a:pathLst>
              <a:path w="6995795">
                <a:moveTo>
                  <a:pt x="0" y="0"/>
                </a:moveTo>
                <a:lnTo>
                  <a:pt x="6995795" y="0"/>
                </a:lnTo>
              </a:path>
            </a:pathLst>
          </a:custGeom>
          <a:ln w="9525">
            <a:solidFill>
              <a:srgbClr val="4F81B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376554" y="9646919"/>
            <a:ext cx="6995795" cy="0"/>
          </a:xfrm>
          <a:custGeom>
            <a:avLst/>
            <a:gdLst/>
            <a:ahLst/>
            <a:cxnLst/>
            <a:rect l="l" t="t" r="r" b="b"/>
            <a:pathLst>
              <a:path w="6995795">
                <a:moveTo>
                  <a:pt x="0" y="0"/>
                </a:moveTo>
                <a:lnTo>
                  <a:pt x="6995795" y="0"/>
                </a:lnTo>
              </a:path>
            </a:pathLst>
          </a:custGeom>
          <a:ln w="9525">
            <a:solidFill>
              <a:srgbClr val="4F81B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7372350" y="0"/>
            <a:ext cx="0" cy="10058400"/>
          </a:xfrm>
          <a:custGeom>
            <a:avLst/>
            <a:gdLst/>
            <a:ahLst/>
            <a:cxnLst/>
            <a:rect l="l" t="t" r="r" b="b"/>
            <a:pathLst>
              <a:path h="10058400">
                <a:moveTo>
                  <a:pt x="0" y="0"/>
                </a:moveTo>
                <a:lnTo>
                  <a:pt x="0" y="100584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376554" y="0"/>
            <a:ext cx="0" cy="10058400"/>
          </a:xfrm>
          <a:custGeom>
            <a:avLst/>
            <a:gdLst/>
            <a:ahLst/>
            <a:cxnLst/>
            <a:rect l="l" t="t" r="r" b="b"/>
            <a:pathLst>
              <a:path h="10058400">
                <a:moveTo>
                  <a:pt x="0" y="10058400"/>
                </a:moveTo>
                <a:lnTo>
                  <a:pt x="0" y="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0" y="9646919"/>
            <a:ext cx="285750" cy="396240"/>
          </a:xfrm>
          <a:custGeom>
            <a:avLst/>
            <a:gdLst/>
            <a:ahLst/>
            <a:cxnLst/>
            <a:rect l="l" t="t" r="r" b="b"/>
            <a:pathLst>
              <a:path w="285750" h="396240">
                <a:moveTo>
                  <a:pt x="0" y="396239"/>
                </a:moveTo>
                <a:lnTo>
                  <a:pt x="285750" y="396239"/>
                </a:lnTo>
                <a:lnTo>
                  <a:pt x="285750" y="0"/>
                </a:lnTo>
                <a:lnTo>
                  <a:pt x="0" y="0"/>
                </a:lnTo>
                <a:lnTo>
                  <a:pt x="0" y="39623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0" y="10043159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>
                <a:moveTo>
                  <a:pt x="0" y="0"/>
                </a:moveTo>
                <a:lnTo>
                  <a:pt x="285750" y="0"/>
                </a:lnTo>
              </a:path>
            </a:pathLst>
          </a:custGeom>
          <a:ln w="9525">
            <a:solidFill>
              <a:srgbClr val="4F81B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0" y="9646919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>
                <a:moveTo>
                  <a:pt x="0" y="0"/>
                </a:moveTo>
                <a:lnTo>
                  <a:pt x="285750" y="0"/>
                </a:lnTo>
              </a:path>
            </a:pathLst>
          </a:custGeom>
          <a:ln w="9525">
            <a:solidFill>
              <a:srgbClr val="4F81B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285750" y="0"/>
            <a:ext cx="0" cy="10058400"/>
          </a:xfrm>
          <a:custGeom>
            <a:avLst/>
            <a:gdLst/>
            <a:ahLst/>
            <a:cxnLst/>
            <a:rect l="l" t="t" r="r" b="b"/>
            <a:pathLst>
              <a:path h="10058400">
                <a:moveTo>
                  <a:pt x="0" y="0"/>
                </a:moveTo>
                <a:lnTo>
                  <a:pt x="0" y="10058400"/>
                </a:lnTo>
              </a:path>
            </a:pathLst>
          </a:custGeom>
          <a:ln w="95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685800" y="993139"/>
            <a:ext cx="3358515" cy="1562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DSD Vendor</a:t>
            </a:r>
            <a:r>
              <a:rPr spc="-50" dirty="0"/>
              <a:t> </a:t>
            </a:r>
            <a:r>
              <a:rPr spc="-5" dirty="0"/>
              <a:t>Policy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DSD Vendor</a:t>
            </a:r>
            <a:r>
              <a:rPr spc="-50" dirty="0"/>
              <a:t> </a:t>
            </a:r>
            <a:r>
              <a:rPr spc="-5" dirty="0"/>
              <a:t>Policy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DSD Vendor</a:t>
            </a:r>
            <a:r>
              <a:rPr spc="-50" dirty="0"/>
              <a:t> </a:t>
            </a:r>
            <a:r>
              <a:rPr spc="-5" dirty="0"/>
              <a:t>Policy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DSD Vendor</a:t>
            </a:r>
            <a:r>
              <a:rPr spc="-50" dirty="0"/>
              <a:t> </a:t>
            </a:r>
            <a:r>
              <a:rPr spc="-5" dirty="0"/>
              <a:t>Policy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67384" y="9431655"/>
            <a:ext cx="6438900" cy="0"/>
          </a:xfrm>
          <a:custGeom>
            <a:avLst/>
            <a:gdLst/>
            <a:ahLst/>
            <a:cxnLst/>
            <a:rect l="l" t="t" r="r" b="b"/>
            <a:pathLst>
              <a:path w="6438900">
                <a:moveTo>
                  <a:pt x="0" y="0"/>
                </a:moveTo>
                <a:lnTo>
                  <a:pt x="6438899" y="0"/>
                </a:lnTo>
              </a:path>
            </a:pathLst>
          </a:custGeom>
          <a:ln w="1828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57225" y="9317990"/>
            <a:ext cx="466090" cy="21653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3100" y="3604386"/>
            <a:ext cx="6426200" cy="855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64132" y="9427485"/>
            <a:ext cx="1381760" cy="1866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DSD Vendor</a:t>
            </a:r>
            <a:r>
              <a:rPr spc="-50" dirty="0"/>
              <a:t> </a:t>
            </a:r>
            <a:r>
              <a:rPr spc="-5" dirty="0"/>
              <a:t>Policy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627114" y="9427485"/>
            <a:ext cx="488315" cy="1866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comments" Target="../comments/commen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jpg"/><Relationship Id="rId4" Type="http://schemas.openxmlformats.org/officeDocument/2006/relationships/image" Target="../media/image8.png"/><Relationship Id="rId9" Type="http://schemas.openxmlformats.org/officeDocument/2006/relationships/image" Target="../media/image1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7.jp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3100" y="3604386"/>
            <a:ext cx="2734945" cy="855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Direct </a:t>
            </a:r>
            <a:r>
              <a:rPr dirty="0"/>
              <a:t>to</a:t>
            </a:r>
            <a:r>
              <a:rPr spc="-90" dirty="0"/>
              <a:t> </a:t>
            </a:r>
            <a:r>
              <a:rPr spc="-5" dirty="0"/>
              <a:t>Store</a:t>
            </a: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800" dirty="0">
                <a:latin typeface="Cambria"/>
                <a:cs typeface="Cambria"/>
              </a:rPr>
              <a:t>Vendor</a:t>
            </a:r>
            <a:r>
              <a:rPr sz="1800" spc="-5" dirty="0">
                <a:latin typeface="Cambria"/>
                <a:cs typeface="Cambria"/>
              </a:rPr>
              <a:t> Policy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3100" y="4966842"/>
            <a:ext cx="1076960" cy="535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100" spc="-5" dirty="0">
                <a:latin typeface="Calibri"/>
                <a:cs typeface="Calibri"/>
              </a:rPr>
              <a:t>2024</a:t>
            </a:r>
            <a:endParaRPr sz="1100" dirty="0">
              <a:latin typeface="Calibri"/>
              <a:cs typeface="Calibri"/>
            </a:endParaRPr>
          </a:p>
          <a:p>
            <a:pPr marL="12700" marR="5080">
              <a:lnSpc>
                <a:spcPct val="100899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Weis </a:t>
            </a:r>
            <a:r>
              <a:rPr sz="1100" spc="-5" dirty="0">
                <a:latin typeface="Calibri"/>
                <a:cs typeface="Calibri"/>
              </a:rPr>
              <a:t>Markets,</a:t>
            </a:r>
            <a:r>
              <a:rPr sz="1100" spc="-8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Inc.  Updated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7320" y="9621995"/>
            <a:ext cx="177038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Calibri"/>
                <a:cs typeface="Calibri"/>
              </a:rPr>
              <a:t>Asset </a:t>
            </a:r>
            <a:r>
              <a:rPr sz="1100" spc="-5" dirty="0">
                <a:latin typeface="Calibri"/>
                <a:cs typeface="Calibri"/>
              </a:rPr>
              <a:t>Protection </a:t>
            </a:r>
            <a:r>
              <a:rPr sz="1100" dirty="0">
                <a:latin typeface="Calibri"/>
                <a:cs typeface="Calibri"/>
              </a:rPr>
              <a:t>October</a:t>
            </a:r>
            <a:r>
              <a:rPr sz="1100" spc="-6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2018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050" y="0"/>
            <a:ext cx="7744459" cy="749300"/>
          </a:xfrm>
          <a:custGeom>
            <a:avLst/>
            <a:gdLst/>
            <a:ahLst/>
            <a:cxnLst/>
            <a:rect l="l" t="t" r="r" b="b"/>
            <a:pathLst>
              <a:path w="7744459" h="749300">
                <a:moveTo>
                  <a:pt x="0" y="749300"/>
                </a:moveTo>
                <a:lnTo>
                  <a:pt x="7744447" y="749300"/>
                </a:lnTo>
                <a:lnTo>
                  <a:pt x="7744447" y="0"/>
                </a:lnTo>
                <a:lnTo>
                  <a:pt x="0" y="0"/>
                </a:lnTo>
                <a:lnTo>
                  <a:pt x="0" y="7493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4647" y="173227"/>
            <a:ext cx="2761615" cy="488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Backroom Compliance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Associate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Vendor Violations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&amp;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Discrepancies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517640" y="83586"/>
            <a:ext cx="767607" cy="3028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28625" y="9293438"/>
            <a:ext cx="6885305" cy="0"/>
          </a:xfrm>
          <a:custGeom>
            <a:avLst/>
            <a:gdLst/>
            <a:ahLst/>
            <a:cxnLst/>
            <a:rect l="l" t="t" r="r" b="b"/>
            <a:pathLst>
              <a:path w="6885305">
                <a:moveTo>
                  <a:pt x="0" y="0"/>
                </a:moveTo>
                <a:lnTo>
                  <a:pt x="6885305" y="0"/>
                </a:lnTo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01559" y="894080"/>
            <a:ext cx="5966460" cy="87503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1100" spc="-5" dirty="0">
                <a:latin typeface="Calibri"/>
                <a:cs typeface="Calibri"/>
              </a:rPr>
              <a:t>If </a:t>
            </a:r>
            <a:r>
              <a:rPr sz="1100" dirty="0">
                <a:latin typeface="Calibri"/>
                <a:cs typeface="Calibri"/>
              </a:rPr>
              <a:t>a Vendor </a:t>
            </a:r>
            <a:r>
              <a:rPr sz="1100" spc="-5" dirty="0">
                <a:latin typeface="Calibri"/>
                <a:cs typeface="Calibri"/>
              </a:rPr>
              <a:t>violates any </a:t>
            </a:r>
            <a:r>
              <a:rPr sz="1100" dirty="0">
                <a:latin typeface="Calibri"/>
                <a:cs typeface="Calibri"/>
              </a:rPr>
              <a:t>of </a:t>
            </a:r>
            <a:r>
              <a:rPr sz="1100" spc="-5" dirty="0">
                <a:latin typeface="Calibri"/>
                <a:cs typeface="Calibri"/>
              </a:rPr>
              <a:t>the following, </a:t>
            </a:r>
            <a:r>
              <a:rPr sz="1100" dirty="0">
                <a:latin typeface="Calibri"/>
                <a:cs typeface="Calibri"/>
              </a:rPr>
              <a:t>the </a:t>
            </a:r>
            <a:r>
              <a:rPr sz="1100" spc="-5" dirty="0">
                <a:latin typeface="Calibri"/>
                <a:cs typeface="Calibri"/>
              </a:rPr>
              <a:t>violation </a:t>
            </a:r>
            <a:r>
              <a:rPr sz="1100" dirty="0">
                <a:latin typeface="Calibri"/>
                <a:cs typeface="Calibri"/>
              </a:rPr>
              <a:t>must </a:t>
            </a:r>
            <a:r>
              <a:rPr sz="1100" spc="-10" dirty="0">
                <a:latin typeface="Calibri"/>
                <a:cs typeface="Calibri"/>
              </a:rPr>
              <a:t>be </a:t>
            </a:r>
            <a:r>
              <a:rPr sz="1100" spc="-5" dirty="0">
                <a:latin typeface="Calibri"/>
                <a:cs typeface="Calibri"/>
              </a:rPr>
              <a:t>documented </a:t>
            </a:r>
            <a:r>
              <a:rPr sz="1100" dirty="0">
                <a:latin typeface="Calibri"/>
                <a:cs typeface="Calibri"/>
              </a:rPr>
              <a:t>on </a:t>
            </a:r>
            <a:r>
              <a:rPr sz="1100" spc="-5" dirty="0">
                <a:latin typeface="Calibri"/>
                <a:cs typeface="Calibri"/>
              </a:rPr>
              <a:t>the </a:t>
            </a:r>
            <a:r>
              <a:rPr sz="1100" dirty="0">
                <a:latin typeface="Calibri"/>
                <a:cs typeface="Calibri"/>
              </a:rPr>
              <a:t>Vendor </a:t>
            </a:r>
            <a:r>
              <a:rPr sz="1100" spc="-5" dirty="0">
                <a:latin typeface="Calibri"/>
                <a:cs typeface="Calibri"/>
              </a:rPr>
              <a:t>Discrepancy </a:t>
            </a:r>
            <a:r>
              <a:rPr sz="1100" dirty="0">
                <a:latin typeface="Calibri"/>
                <a:cs typeface="Calibri"/>
              </a:rPr>
              <a:t>/  </a:t>
            </a:r>
            <a:r>
              <a:rPr sz="1100" spc="-5" dirty="0">
                <a:latin typeface="Calibri"/>
                <a:cs typeface="Calibri"/>
              </a:rPr>
              <a:t>Violation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Log.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50" dirty="0">
              <a:latin typeface="Times New Roman"/>
              <a:cs typeface="Times New Roman"/>
            </a:endParaRPr>
          </a:p>
          <a:p>
            <a:pPr marL="12700" marR="368935">
              <a:lnSpc>
                <a:spcPct val="100899"/>
              </a:lnSpc>
            </a:pPr>
            <a:r>
              <a:rPr sz="1100" spc="-5" dirty="0">
                <a:latin typeface="Calibri"/>
                <a:cs typeface="Calibri"/>
              </a:rPr>
              <a:t>If </a:t>
            </a:r>
            <a:r>
              <a:rPr sz="1100" dirty="0">
                <a:latin typeface="Calibri"/>
                <a:cs typeface="Calibri"/>
              </a:rPr>
              <a:t>a Vendor </a:t>
            </a:r>
            <a:r>
              <a:rPr sz="1100" spc="-5" dirty="0">
                <a:latin typeface="Calibri"/>
                <a:cs typeface="Calibri"/>
              </a:rPr>
              <a:t>violates any </a:t>
            </a:r>
            <a:r>
              <a:rPr sz="1100" dirty="0">
                <a:latin typeface="Calibri"/>
                <a:cs typeface="Calibri"/>
              </a:rPr>
              <a:t>of </a:t>
            </a:r>
            <a:r>
              <a:rPr sz="1100" spc="-5" dirty="0">
                <a:latin typeface="Calibri"/>
                <a:cs typeface="Calibri"/>
              </a:rPr>
              <a:t>the following three </a:t>
            </a:r>
            <a:r>
              <a:rPr sz="1100" dirty="0">
                <a:latin typeface="Calibri"/>
                <a:cs typeface="Calibri"/>
              </a:rPr>
              <a:t>or </a:t>
            </a:r>
            <a:r>
              <a:rPr sz="1100" spc="-5" dirty="0">
                <a:latin typeface="Calibri"/>
                <a:cs typeface="Calibri"/>
              </a:rPr>
              <a:t>more times in eight weeks,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5" dirty="0">
                <a:latin typeface="Calibri"/>
                <a:cs typeface="Calibri"/>
              </a:rPr>
              <a:t>Vendor Discrepancy  </a:t>
            </a:r>
            <a:r>
              <a:rPr sz="1100" dirty="0">
                <a:latin typeface="Calibri"/>
                <a:cs typeface="Calibri"/>
              </a:rPr>
              <a:t>Notice should </a:t>
            </a:r>
            <a:r>
              <a:rPr sz="1100" spc="-5" dirty="0">
                <a:latin typeface="Calibri"/>
                <a:cs typeface="Calibri"/>
              </a:rPr>
              <a:t>be </a:t>
            </a:r>
            <a:r>
              <a:rPr sz="1100" dirty="0">
                <a:latin typeface="Calibri"/>
                <a:cs typeface="Calibri"/>
              </a:rPr>
              <a:t>sent </a:t>
            </a:r>
            <a:r>
              <a:rPr sz="1100" spc="-5" dirty="0">
                <a:latin typeface="Calibri"/>
                <a:cs typeface="Calibri"/>
              </a:rPr>
              <a:t>to the specific </a:t>
            </a:r>
            <a:r>
              <a:rPr sz="1100" dirty="0">
                <a:latin typeface="Calibri"/>
                <a:cs typeface="Calibri"/>
              </a:rPr>
              <a:t>Vendor </a:t>
            </a:r>
            <a:r>
              <a:rPr sz="1100" spc="-5" dirty="0">
                <a:latin typeface="Calibri"/>
                <a:cs typeface="Calibri"/>
              </a:rPr>
              <a:t>Contact, </a:t>
            </a:r>
            <a:r>
              <a:rPr sz="1100" dirty="0">
                <a:latin typeface="Calibri"/>
                <a:cs typeface="Calibri"/>
              </a:rPr>
              <a:t>via</a:t>
            </a:r>
            <a:r>
              <a:rPr sz="1100" spc="-4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email.</a:t>
            </a:r>
            <a:endParaRPr sz="1100" dirty="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510540" y="2107692"/>
          <a:ext cx="6744969" cy="5434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4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9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40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5"/>
                        </a:lnSpc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Violation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297180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1)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Failure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Sign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In/Out or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failure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circle Vendor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Position.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1">
                <a:tc>
                  <a:txBody>
                    <a:bodyPr/>
                    <a:lstStyle/>
                    <a:p>
                      <a:pPr marL="297180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2)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Credits not processed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first.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297180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3)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Wrong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quantities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invoice.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297180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4)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Placing cardboard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product in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Baler, Compactor,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Dumpster.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297180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5)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Entering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exiting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Receiving Door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without the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BCA Associate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Store Management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present.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297180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6)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Leaving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Out of Date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product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on the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sales floor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in the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Vendor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Backstock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Area.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297180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7)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Delivering before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after Receiving hours without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authorization.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71">
                <a:tc>
                  <a:txBody>
                    <a:bodyPr/>
                    <a:lstStyle/>
                    <a:p>
                      <a:pPr marL="297180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8)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Delivering unauthorized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product.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297180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9)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Failure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maintain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Vendor Backstock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Area.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948">
                <a:tc>
                  <a:txBody>
                    <a:bodyPr/>
                    <a:lstStyle/>
                    <a:p>
                      <a:pPr marL="297180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10)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Leaving merchandise, carts,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trays outside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 Receiving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Area.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297180">
                        <a:lnSpc>
                          <a:spcPts val="13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11)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0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Failure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maintain adequate stock levels between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deliveries.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471">
                <a:tc>
                  <a:txBody>
                    <a:bodyPr/>
                    <a:lstStyle/>
                    <a:p>
                      <a:pPr marL="297180">
                        <a:lnSpc>
                          <a:spcPts val="13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12)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0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Maintaining excessive amount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product in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Stockroom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Vendor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Return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Area.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297180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13)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Lack of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co-operation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with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 BCA Associate and/or Store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Management.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297180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14)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Entering through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Main entrance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check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shelf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credits.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297180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15)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Providing associates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with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free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merchandise.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3897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1576" y="367534"/>
            <a:ext cx="6425565" cy="572528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605"/>
              </a:spcBef>
            </a:pPr>
            <a:r>
              <a:rPr sz="1600" b="1" spc="-5" dirty="0">
                <a:solidFill>
                  <a:srgbClr val="1F477B"/>
                </a:solidFill>
                <a:latin typeface="Calibri"/>
                <a:cs typeface="Calibri"/>
              </a:rPr>
              <a:t>Table </a:t>
            </a:r>
            <a:r>
              <a:rPr sz="1600" b="1" dirty="0">
                <a:solidFill>
                  <a:srgbClr val="1F477B"/>
                </a:solidFill>
                <a:latin typeface="Calibri"/>
                <a:cs typeface="Calibri"/>
              </a:rPr>
              <a:t>of</a:t>
            </a:r>
            <a:r>
              <a:rPr sz="1600" b="1" spc="-5" dirty="0">
                <a:solidFill>
                  <a:srgbClr val="1F477B"/>
                </a:solidFill>
                <a:latin typeface="Calibri"/>
                <a:cs typeface="Calibri"/>
              </a:rPr>
              <a:t> Contents</a:t>
            </a:r>
            <a:endParaRPr sz="1600" dirty="0">
              <a:latin typeface="Calibri"/>
              <a:cs typeface="Calibri"/>
            </a:endParaRPr>
          </a:p>
          <a:p>
            <a:pPr marL="13970">
              <a:lnSpc>
                <a:spcPct val="100000"/>
              </a:lnSpc>
              <a:spcBef>
                <a:spcPts val="355"/>
              </a:spcBef>
            </a:pPr>
            <a:r>
              <a:rPr sz="1100" spc="-5" dirty="0">
                <a:latin typeface="Calibri"/>
                <a:cs typeface="Calibri"/>
                <a:hlinkClick r:id="rId3" action="ppaction://hlinksldjump"/>
              </a:rPr>
              <a:t>CONDUCT....................................................................................................................................................................2</a:t>
            </a:r>
            <a:endParaRPr sz="1100" dirty="0">
              <a:latin typeface="Calibri"/>
              <a:cs typeface="Calibri"/>
            </a:endParaRPr>
          </a:p>
          <a:p>
            <a:pPr marL="152400">
              <a:lnSpc>
                <a:spcPct val="100000"/>
              </a:lnSpc>
              <a:spcBef>
                <a:spcPts val="735"/>
              </a:spcBef>
            </a:pPr>
            <a:r>
              <a:rPr sz="1100" spc="5" dirty="0">
                <a:latin typeface="Calibri"/>
                <a:cs typeface="Calibri"/>
                <a:hlinkClick r:id="rId3" action="ppaction://hlinksldjump"/>
              </a:rPr>
              <a:t>P</a:t>
            </a:r>
            <a:r>
              <a:rPr sz="900" spc="5" dirty="0">
                <a:latin typeface="Calibri"/>
                <a:cs typeface="Calibri"/>
                <a:hlinkClick r:id="rId3" action="ppaction://hlinksldjump"/>
              </a:rPr>
              <a:t>RIOR </a:t>
            </a:r>
            <a:r>
              <a:rPr sz="900" dirty="0">
                <a:latin typeface="Calibri"/>
                <a:cs typeface="Calibri"/>
                <a:hlinkClick r:id="rId3" action="ppaction://hlinksldjump"/>
              </a:rPr>
              <a:t>TO </a:t>
            </a:r>
            <a:r>
              <a:rPr sz="1100" dirty="0">
                <a:latin typeface="Calibri"/>
                <a:cs typeface="Calibri"/>
                <a:hlinkClick r:id="rId3" action="ppaction://hlinksldjump"/>
              </a:rPr>
              <a:t>W</a:t>
            </a:r>
            <a:r>
              <a:rPr sz="900" dirty="0">
                <a:latin typeface="Calibri"/>
                <a:cs typeface="Calibri"/>
                <a:hlinkClick r:id="rId3" action="ppaction://hlinksldjump"/>
              </a:rPr>
              <a:t>ORKING IN  </a:t>
            </a:r>
            <a:r>
              <a:rPr sz="1100" spc="-5" dirty="0">
                <a:latin typeface="Calibri"/>
                <a:cs typeface="Calibri"/>
                <a:hlinkClick r:id="rId3" action="ppaction://hlinksldjump"/>
              </a:rPr>
              <a:t>O</a:t>
            </a:r>
            <a:r>
              <a:rPr sz="900" spc="-5" dirty="0">
                <a:latin typeface="Calibri"/>
                <a:cs typeface="Calibri"/>
                <a:hlinkClick r:id="rId3" action="ppaction://hlinksldjump"/>
              </a:rPr>
              <a:t>UR </a:t>
            </a:r>
            <a:r>
              <a:rPr sz="1100" spc="10" dirty="0">
                <a:latin typeface="Calibri"/>
                <a:cs typeface="Calibri"/>
                <a:hlinkClick r:id="rId3" action="ppaction://hlinksldjump"/>
              </a:rPr>
              <a:t>S</a:t>
            </a:r>
            <a:r>
              <a:rPr sz="900" spc="10" dirty="0">
                <a:latin typeface="Calibri"/>
                <a:cs typeface="Calibri"/>
                <a:hlinkClick r:id="rId3" action="ppaction://hlinksldjump"/>
              </a:rPr>
              <a:t>TORES</a:t>
            </a:r>
            <a:r>
              <a:rPr sz="900" spc="-40" dirty="0">
                <a:latin typeface="Calibri"/>
                <a:cs typeface="Calibri"/>
                <a:hlinkClick r:id="rId3" action="ppaction://hlinksldjump"/>
              </a:rPr>
              <a:t> </a:t>
            </a:r>
            <a:r>
              <a:rPr sz="900" spc="10" dirty="0">
                <a:latin typeface="Calibri"/>
                <a:cs typeface="Calibri"/>
                <a:hlinkClick r:id="rId3" action="ppaction://hlinksldjump"/>
              </a:rPr>
              <a:t>...............................................................................................................................................</a:t>
            </a:r>
            <a:r>
              <a:rPr sz="1100" spc="10" dirty="0">
                <a:latin typeface="Calibri"/>
                <a:cs typeface="Calibri"/>
                <a:hlinkClick r:id="rId3" action="ppaction://hlinksldjump"/>
              </a:rPr>
              <a:t>2</a:t>
            </a:r>
            <a:endParaRPr sz="1100" dirty="0">
              <a:latin typeface="Calibri"/>
              <a:cs typeface="Calibri"/>
            </a:endParaRPr>
          </a:p>
          <a:p>
            <a:pPr marL="152400">
              <a:lnSpc>
                <a:spcPct val="100000"/>
              </a:lnSpc>
              <a:spcBef>
                <a:spcPts val="710"/>
              </a:spcBef>
            </a:pPr>
            <a:r>
              <a:rPr sz="1100" spc="5" dirty="0">
                <a:latin typeface="Calibri"/>
                <a:cs typeface="Calibri"/>
                <a:hlinkClick r:id="rId3" action="ppaction://hlinksldjump"/>
              </a:rPr>
              <a:t>W</a:t>
            </a:r>
            <a:r>
              <a:rPr sz="900" spc="5" dirty="0">
                <a:latin typeface="Calibri"/>
                <a:cs typeface="Calibri"/>
                <a:hlinkClick r:id="rId3" action="ppaction://hlinksldjump"/>
              </a:rPr>
              <a:t>HILE </a:t>
            </a:r>
            <a:r>
              <a:rPr sz="1100" spc="5" dirty="0">
                <a:latin typeface="Calibri"/>
                <a:cs typeface="Calibri"/>
                <a:hlinkClick r:id="rId3" action="ppaction://hlinksldjump"/>
              </a:rPr>
              <a:t>W</a:t>
            </a:r>
            <a:r>
              <a:rPr sz="900" spc="5" dirty="0">
                <a:latin typeface="Calibri"/>
                <a:cs typeface="Calibri"/>
                <a:hlinkClick r:id="rId3" action="ppaction://hlinksldjump"/>
              </a:rPr>
              <a:t>ORKING </a:t>
            </a:r>
            <a:r>
              <a:rPr sz="900" dirty="0">
                <a:latin typeface="Calibri"/>
                <a:cs typeface="Calibri"/>
                <a:hlinkClick r:id="rId3" action="ppaction://hlinksldjump"/>
              </a:rPr>
              <a:t>IN  OUR </a:t>
            </a:r>
            <a:r>
              <a:rPr sz="1100" spc="5" dirty="0">
                <a:latin typeface="Calibri"/>
                <a:cs typeface="Calibri"/>
                <a:hlinkClick r:id="rId3" action="ppaction://hlinksldjump"/>
              </a:rPr>
              <a:t>S</a:t>
            </a:r>
            <a:r>
              <a:rPr sz="900" spc="5" dirty="0">
                <a:latin typeface="Calibri"/>
                <a:cs typeface="Calibri"/>
                <a:hlinkClick r:id="rId3" action="ppaction://hlinksldjump"/>
              </a:rPr>
              <a:t>TORES</a:t>
            </a:r>
            <a:r>
              <a:rPr sz="900" spc="-114" dirty="0">
                <a:latin typeface="Calibri"/>
                <a:cs typeface="Calibri"/>
                <a:hlinkClick r:id="rId3" action="ppaction://hlinksldjump"/>
              </a:rPr>
              <a:t> </a:t>
            </a:r>
            <a:r>
              <a:rPr sz="900" spc="10" dirty="0">
                <a:latin typeface="Calibri"/>
                <a:cs typeface="Calibri"/>
                <a:hlinkClick r:id="rId3" action="ppaction://hlinksldjump"/>
              </a:rPr>
              <a:t>....................................................................................................................................................</a:t>
            </a:r>
            <a:r>
              <a:rPr sz="1100" spc="10" dirty="0">
                <a:latin typeface="Calibri"/>
                <a:cs typeface="Calibri"/>
                <a:hlinkClick r:id="rId3" action="ppaction://hlinksldjump"/>
              </a:rPr>
              <a:t>2</a:t>
            </a:r>
            <a:endParaRPr sz="1100" dirty="0">
              <a:latin typeface="Calibri"/>
              <a:cs typeface="Calibri"/>
            </a:endParaRPr>
          </a:p>
          <a:p>
            <a:pPr marL="293370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libri"/>
                <a:cs typeface="Calibri"/>
                <a:hlinkClick r:id="rId3" action="ppaction://hlinksldjump"/>
              </a:rPr>
              <a:t>Be  Customer</a:t>
            </a:r>
            <a:r>
              <a:rPr sz="1100" spc="-55" dirty="0">
                <a:latin typeface="Calibri"/>
                <a:cs typeface="Calibri"/>
                <a:hlinkClick r:id="rId3" action="ppaction://hlinksldjump"/>
              </a:rPr>
              <a:t> </a:t>
            </a:r>
            <a:r>
              <a:rPr sz="1100" spc="-5" dirty="0">
                <a:latin typeface="Calibri"/>
                <a:cs typeface="Calibri"/>
                <a:hlinkClick r:id="rId3" action="ppaction://hlinksldjump"/>
              </a:rPr>
              <a:t>Centric...........................................................................................................................................2</a:t>
            </a:r>
            <a:endParaRPr sz="1100" dirty="0">
              <a:latin typeface="Calibri"/>
              <a:cs typeface="Calibri"/>
            </a:endParaRPr>
          </a:p>
          <a:p>
            <a:pPr marL="293370">
              <a:lnSpc>
                <a:spcPct val="100000"/>
              </a:lnSpc>
              <a:spcBef>
                <a:spcPts val="740"/>
              </a:spcBef>
            </a:pPr>
            <a:r>
              <a:rPr sz="1100" spc="-5" dirty="0">
                <a:latin typeface="Calibri"/>
                <a:cs typeface="Calibri"/>
              </a:rPr>
              <a:t>Shelf </a:t>
            </a:r>
            <a:r>
              <a:rPr sz="1100" dirty="0">
                <a:latin typeface="Calibri"/>
                <a:cs typeface="Calibri"/>
              </a:rPr>
              <a:t>&amp; </a:t>
            </a:r>
            <a:r>
              <a:rPr sz="1100" spc="-5" dirty="0">
                <a:latin typeface="Calibri"/>
                <a:cs typeface="Calibri"/>
              </a:rPr>
              <a:t>Stock Conditions</a:t>
            </a:r>
            <a:r>
              <a:rPr sz="1100" spc="1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....................................................................................................................................3</a:t>
            </a:r>
            <a:endParaRPr sz="1100" dirty="0">
              <a:latin typeface="Calibri"/>
              <a:cs typeface="Calibri"/>
            </a:endParaRPr>
          </a:p>
          <a:p>
            <a:pPr marL="293370">
              <a:lnSpc>
                <a:spcPct val="100000"/>
              </a:lnSpc>
              <a:spcBef>
                <a:spcPts val="710"/>
              </a:spcBef>
            </a:pPr>
            <a:r>
              <a:rPr sz="1100" spc="-5" dirty="0">
                <a:latin typeface="Calibri"/>
                <a:cs typeface="Calibri"/>
                <a:hlinkClick r:id="rId4" action="ppaction://hlinksldjump"/>
              </a:rPr>
              <a:t>Shelf </a:t>
            </a:r>
            <a:r>
              <a:rPr sz="1100" dirty="0">
                <a:latin typeface="Calibri"/>
                <a:cs typeface="Calibri"/>
                <a:hlinkClick r:id="rId4" action="ppaction://hlinksldjump"/>
              </a:rPr>
              <a:t>Tags &amp; </a:t>
            </a:r>
            <a:r>
              <a:rPr sz="1100" spc="-5" dirty="0">
                <a:latin typeface="Calibri"/>
                <a:cs typeface="Calibri"/>
                <a:hlinkClick r:id="rId4" action="ppaction://hlinksldjump"/>
              </a:rPr>
              <a:t>Stickered</a:t>
            </a:r>
            <a:r>
              <a:rPr sz="1100" spc="110" dirty="0">
                <a:latin typeface="Calibri"/>
                <a:cs typeface="Calibri"/>
                <a:hlinkClick r:id="rId4" action="ppaction://hlinksldjump"/>
              </a:rPr>
              <a:t> </a:t>
            </a:r>
            <a:r>
              <a:rPr sz="1100" spc="-5" dirty="0">
                <a:latin typeface="Calibri"/>
                <a:cs typeface="Calibri"/>
                <a:hlinkClick r:id="rId4" action="ppaction://hlinksldjump"/>
              </a:rPr>
              <a:t>Product...........................................................................................................................3</a:t>
            </a:r>
            <a:endParaRPr sz="1100" dirty="0">
              <a:latin typeface="Calibri"/>
              <a:cs typeface="Calibri"/>
            </a:endParaRPr>
          </a:p>
          <a:p>
            <a:pPr marL="293370">
              <a:lnSpc>
                <a:spcPct val="100000"/>
              </a:lnSpc>
              <a:spcBef>
                <a:spcPts val="730"/>
              </a:spcBef>
            </a:pPr>
            <a:r>
              <a:rPr sz="1100" spc="-5" dirty="0">
                <a:latin typeface="Calibri"/>
                <a:cs typeface="Calibri"/>
                <a:hlinkClick r:id="rId4" action="ppaction://hlinksldjump"/>
              </a:rPr>
              <a:t>Planogram Integrity</a:t>
            </a:r>
            <a:r>
              <a:rPr sz="1100" spc="5" dirty="0">
                <a:latin typeface="Calibri"/>
                <a:cs typeface="Calibri"/>
                <a:hlinkClick r:id="rId4" action="ppaction://hlinksldjump"/>
              </a:rPr>
              <a:t> </a:t>
            </a:r>
            <a:r>
              <a:rPr sz="1100" spc="-5" dirty="0">
                <a:latin typeface="Calibri"/>
                <a:cs typeface="Calibri"/>
                <a:hlinkClick r:id="rId4" action="ppaction://hlinksldjump"/>
              </a:rPr>
              <a:t>............................................................................................................................................3</a:t>
            </a:r>
            <a:endParaRPr sz="1100" dirty="0">
              <a:latin typeface="Calibri"/>
              <a:cs typeface="Calibri"/>
            </a:endParaRPr>
          </a:p>
          <a:p>
            <a:pPr marL="293370">
              <a:lnSpc>
                <a:spcPct val="100000"/>
              </a:lnSpc>
              <a:spcBef>
                <a:spcPts val="735"/>
              </a:spcBef>
            </a:pPr>
            <a:r>
              <a:rPr sz="1100" dirty="0">
                <a:latin typeface="Calibri"/>
                <a:cs typeface="Calibri"/>
                <a:hlinkClick r:id="rId4" action="ppaction://hlinksldjump"/>
              </a:rPr>
              <a:t>Display  </a:t>
            </a:r>
            <a:r>
              <a:rPr sz="1100" spc="-5" dirty="0">
                <a:latin typeface="Calibri"/>
                <a:cs typeface="Calibri"/>
                <a:hlinkClick r:id="rId4" action="ppaction://hlinksldjump"/>
              </a:rPr>
              <a:t>Change</a:t>
            </a:r>
            <a:r>
              <a:rPr sz="1100" spc="-125" dirty="0">
                <a:latin typeface="Calibri"/>
                <a:cs typeface="Calibri"/>
                <a:hlinkClick r:id="rId4" action="ppaction://hlinksldjump"/>
              </a:rPr>
              <a:t> </a:t>
            </a:r>
            <a:r>
              <a:rPr sz="1100" spc="-5" dirty="0">
                <a:latin typeface="Calibri"/>
                <a:cs typeface="Calibri"/>
                <a:hlinkClick r:id="rId4" action="ppaction://hlinksldjump"/>
              </a:rPr>
              <a:t>Over...........................................................................................................................................3</a:t>
            </a:r>
            <a:endParaRPr sz="1100" dirty="0">
              <a:latin typeface="Calibri"/>
              <a:cs typeface="Calibri"/>
            </a:endParaRPr>
          </a:p>
          <a:p>
            <a:pPr marL="293370">
              <a:lnSpc>
                <a:spcPct val="100000"/>
              </a:lnSpc>
              <a:spcBef>
                <a:spcPts val="705"/>
              </a:spcBef>
            </a:pPr>
            <a:r>
              <a:rPr sz="1100" spc="-5" dirty="0">
                <a:latin typeface="Calibri"/>
                <a:cs typeface="Calibri"/>
                <a:hlinkClick r:id="rId4" action="ppaction://hlinksldjump"/>
              </a:rPr>
              <a:t>On </a:t>
            </a:r>
            <a:r>
              <a:rPr sz="1100" dirty="0">
                <a:latin typeface="Calibri"/>
                <a:cs typeface="Calibri"/>
                <a:hlinkClick r:id="rId4" action="ppaction://hlinksldjump"/>
              </a:rPr>
              <a:t>the </a:t>
            </a:r>
            <a:r>
              <a:rPr sz="1100" spc="-5" dirty="0">
                <a:latin typeface="Calibri"/>
                <a:cs typeface="Calibri"/>
                <a:hlinkClick r:id="rId4" action="ppaction://hlinksldjump"/>
              </a:rPr>
              <a:t>Sales</a:t>
            </a:r>
            <a:r>
              <a:rPr sz="1100" spc="130" dirty="0">
                <a:latin typeface="Calibri"/>
                <a:cs typeface="Calibri"/>
                <a:hlinkClick r:id="rId4" action="ppaction://hlinksldjump"/>
              </a:rPr>
              <a:t> </a:t>
            </a:r>
            <a:r>
              <a:rPr sz="1100" spc="-5" dirty="0">
                <a:latin typeface="Calibri"/>
                <a:cs typeface="Calibri"/>
                <a:hlinkClick r:id="rId4" action="ppaction://hlinksldjump"/>
              </a:rPr>
              <a:t>Floor...............................................................................................................................................3</a:t>
            </a:r>
            <a:endParaRPr sz="1100" dirty="0">
              <a:latin typeface="Calibri"/>
              <a:cs typeface="Calibri"/>
            </a:endParaRPr>
          </a:p>
          <a:p>
            <a:pPr marL="152400">
              <a:lnSpc>
                <a:spcPct val="100000"/>
              </a:lnSpc>
              <a:spcBef>
                <a:spcPts val="735"/>
              </a:spcBef>
            </a:pPr>
            <a:r>
              <a:rPr sz="1100" spc="5" dirty="0">
                <a:latin typeface="Calibri"/>
                <a:cs typeface="Calibri"/>
                <a:hlinkClick r:id="rId4" action="ppaction://hlinksldjump"/>
              </a:rPr>
              <a:t>A</a:t>
            </a:r>
            <a:r>
              <a:rPr sz="900" spc="5" dirty="0">
                <a:latin typeface="Calibri"/>
                <a:cs typeface="Calibri"/>
                <a:hlinkClick r:id="rId4" action="ppaction://hlinksldjump"/>
              </a:rPr>
              <a:t>FTER </a:t>
            </a:r>
            <a:r>
              <a:rPr sz="1100" spc="5" dirty="0">
                <a:latin typeface="Calibri"/>
                <a:cs typeface="Calibri"/>
                <a:hlinkClick r:id="rId4" action="ppaction://hlinksldjump"/>
              </a:rPr>
              <a:t>W</a:t>
            </a:r>
            <a:r>
              <a:rPr sz="900" spc="5" dirty="0">
                <a:latin typeface="Calibri"/>
                <a:cs typeface="Calibri"/>
                <a:hlinkClick r:id="rId4" action="ppaction://hlinksldjump"/>
              </a:rPr>
              <a:t>ORKING </a:t>
            </a:r>
            <a:r>
              <a:rPr sz="1100" spc="-5" dirty="0">
                <a:latin typeface="Calibri"/>
                <a:cs typeface="Calibri"/>
                <a:hlinkClick r:id="rId4" action="ppaction://hlinksldjump"/>
              </a:rPr>
              <a:t>I</a:t>
            </a:r>
            <a:r>
              <a:rPr sz="900" spc="-5" dirty="0">
                <a:latin typeface="Calibri"/>
                <a:cs typeface="Calibri"/>
                <a:hlinkClick r:id="rId4" action="ppaction://hlinksldjump"/>
              </a:rPr>
              <a:t>N  </a:t>
            </a:r>
            <a:r>
              <a:rPr sz="1100" spc="-5" dirty="0">
                <a:latin typeface="Calibri"/>
                <a:cs typeface="Calibri"/>
                <a:hlinkClick r:id="rId4" action="ppaction://hlinksldjump"/>
              </a:rPr>
              <a:t>O</a:t>
            </a:r>
            <a:r>
              <a:rPr sz="900" spc="-5" dirty="0">
                <a:latin typeface="Calibri"/>
                <a:cs typeface="Calibri"/>
                <a:hlinkClick r:id="rId4" action="ppaction://hlinksldjump"/>
              </a:rPr>
              <a:t>UR </a:t>
            </a:r>
            <a:r>
              <a:rPr sz="1100" spc="10" dirty="0">
                <a:latin typeface="Calibri"/>
                <a:cs typeface="Calibri"/>
                <a:hlinkClick r:id="rId4" action="ppaction://hlinksldjump"/>
              </a:rPr>
              <a:t>S</a:t>
            </a:r>
            <a:r>
              <a:rPr sz="900" spc="10" dirty="0">
                <a:latin typeface="Calibri"/>
                <a:cs typeface="Calibri"/>
                <a:hlinkClick r:id="rId4" action="ppaction://hlinksldjump"/>
              </a:rPr>
              <a:t>TORES</a:t>
            </a:r>
            <a:r>
              <a:rPr sz="900" spc="-114" dirty="0">
                <a:latin typeface="Calibri"/>
                <a:cs typeface="Calibri"/>
                <a:hlinkClick r:id="rId4" action="ppaction://hlinksldjump"/>
              </a:rPr>
              <a:t> </a:t>
            </a:r>
            <a:r>
              <a:rPr sz="900" spc="10" dirty="0">
                <a:latin typeface="Calibri"/>
                <a:cs typeface="Calibri"/>
                <a:hlinkClick r:id="rId4" action="ppaction://hlinksldjump"/>
              </a:rPr>
              <a:t>....................................................................................................................................................</a:t>
            </a:r>
            <a:r>
              <a:rPr sz="1100" spc="10" dirty="0">
                <a:latin typeface="Calibri"/>
                <a:cs typeface="Calibri"/>
                <a:hlinkClick r:id="rId4" action="ppaction://hlinksldjump"/>
              </a:rPr>
              <a:t>4</a:t>
            </a:r>
            <a:endParaRPr sz="1100" dirty="0">
              <a:latin typeface="Calibri"/>
              <a:cs typeface="Calibri"/>
            </a:endParaRPr>
          </a:p>
          <a:p>
            <a:pPr marL="293370">
              <a:lnSpc>
                <a:spcPct val="100000"/>
              </a:lnSpc>
              <a:spcBef>
                <a:spcPts val="720"/>
              </a:spcBef>
            </a:pPr>
            <a:r>
              <a:rPr sz="1100" dirty="0">
                <a:latin typeface="Calibri"/>
                <a:cs typeface="Calibri"/>
                <a:hlinkClick r:id="rId5" action="ppaction://hlinksldjump"/>
              </a:rPr>
              <a:t>Back</a:t>
            </a:r>
            <a:r>
              <a:rPr sz="1100" spc="160" dirty="0">
                <a:latin typeface="Calibri"/>
                <a:cs typeface="Calibri"/>
                <a:hlinkClick r:id="rId5" action="ppaction://hlinksldjump"/>
              </a:rPr>
              <a:t> </a:t>
            </a:r>
            <a:r>
              <a:rPr sz="1100" spc="-5" dirty="0">
                <a:latin typeface="Calibri"/>
                <a:cs typeface="Calibri"/>
                <a:hlinkClick r:id="rId5" action="ppaction://hlinksldjump"/>
              </a:rPr>
              <a:t>Stock...........................................................................................................................................................</a:t>
            </a:r>
            <a:r>
              <a:rPr sz="1100" spc="-5" dirty="0">
                <a:latin typeface="Calibri"/>
                <a:cs typeface="Calibri"/>
              </a:rPr>
              <a:t>4</a:t>
            </a:r>
            <a:endParaRPr sz="1100" dirty="0">
              <a:latin typeface="Calibri"/>
              <a:cs typeface="Calibri"/>
            </a:endParaRPr>
          </a:p>
          <a:p>
            <a:pPr marL="293370">
              <a:lnSpc>
                <a:spcPct val="100000"/>
              </a:lnSpc>
              <a:spcBef>
                <a:spcPts val="735"/>
              </a:spcBef>
            </a:pPr>
            <a:r>
              <a:rPr sz="1100" spc="-5" dirty="0">
                <a:latin typeface="Calibri"/>
                <a:cs typeface="Calibri"/>
                <a:hlinkClick r:id="rId5" action="ppaction://hlinksldjump"/>
              </a:rPr>
              <a:t>Credits.................................................................................................................................................................</a:t>
            </a:r>
            <a:r>
              <a:rPr sz="1100" spc="-5" dirty="0">
                <a:latin typeface="Calibri"/>
                <a:cs typeface="Calibri"/>
              </a:rPr>
              <a:t>4</a:t>
            </a:r>
            <a:endParaRPr sz="1100" dirty="0">
              <a:latin typeface="Calibri"/>
              <a:cs typeface="Calibri"/>
            </a:endParaRPr>
          </a:p>
          <a:p>
            <a:pPr marL="293370">
              <a:lnSpc>
                <a:spcPct val="100000"/>
              </a:lnSpc>
              <a:spcBef>
                <a:spcPts val="730"/>
              </a:spcBef>
            </a:pPr>
            <a:r>
              <a:rPr sz="1100" dirty="0">
                <a:highlight>
                  <a:srgbClr val="FFFF00"/>
                </a:highlight>
                <a:latin typeface="Calibri"/>
                <a:cs typeface="Calibri"/>
                <a:hlinkClick r:id="rId6" action="ppaction://hlinksldjump"/>
              </a:rPr>
              <a:t>5-S</a:t>
            </a:r>
            <a:r>
              <a:rPr sz="1100" spc="170" dirty="0">
                <a:highlight>
                  <a:srgbClr val="FFFF00"/>
                </a:highlight>
                <a:latin typeface="Calibri"/>
                <a:cs typeface="Calibri"/>
                <a:hlinkClick r:id="rId6" action="ppaction://hlinksldjump"/>
              </a:rPr>
              <a:t> </a:t>
            </a:r>
            <a:r>
              <a:rPr sz="1100" spc="-5" dirty="0">
                <a:highlight>
                  <a:srgbClr val="FFFF00"/>
                </a:highlight>
                <a:latin typeface="Calibri"/>
                <a:cs typeface="Calibri"/>
                <a:hlinkClick r:id="rId6" action="ppaction://hlinksldjump"/>
              </a:rPr>
              <a:t>Standards......................................................................................................................................................</a:t>
            </a:r>
            <a:r>
              <a:rPr sz="1100" spc="-5" dirty="0">
                <a:latin typeface="Calibri"/>
                <a:cs typeface="Calibri"/>
                <a:hlinkClick r:id="rId6" action="ppaction://hlinksldjump"/>
              </a:rPr>
              <a:t>4</a:t>
            </a:r>
            <a:endParaRPr sz="11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1100" spc="-5" dirty="0">
                <a:latin typeface="Calibri"/>
                <a:cs typeface="Calibri"/>
              </a:rPr>
              <a:t>COMMUNICATION </a:t>
            </a:r>
            <a:r>
              <a:rPr sz="1100" spc="-10" dirty="0">
                <a:latin typeface="Calibri"/>
                <a:cs typeface="Calibri"/>
              </a:rPr>
              <a:t>AT </a:t>
            </a:r>
            <a:r>
              <a:rPr sz="1100" spc="-5" dirty="0">
                <a:latin typeface="Calibri"/>
                <a:cs typeface="Calibri"/>
              </a:rPr>
              <a:t>STORE</a:t>
            </a:r>
            <a:r>
              <a:rPr sz="1100" spc="17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LEVEL...........................................................................................................................5</a:t>
            </a:r>
            <a:endParaRPr sz="1100" dirty="0">
              <a:latin typeface="Calibri"/>
              <a:cs typeface="Calibri"/>
            </a:endParaRPr>
          </a:p>
          <a:p>
            <a:pPr marL="293370">
              <a:lnSpc>
                <a:spcPct val="100000"/>
              </a:lnSpc>
              <a:spcBef>
                <a:spcPts val="720"/>
              </a:spcBef>
            </a:pPr>
            <a:r>
              <a:rPr sz="1100" dirty="0">
                <a:latin typeface="Calibri"/>
                <a:cs typeface="Calibri"/>
                <a:hlinkClick r:id="rId6" action="ppaction://hlinksldjump"/>
              </a:rPr>
              <a:t>DSD </a:t>
            </a:r>
            <a:r>
              <a:rPr sz="1100" spc="-5" dirty="0">
                <a:latin typeface="Calibri"/>
                <a:cs typeface="Calibri"/>
                <a:hlinkClick r:id="rId6" action="ppaction://hlinksldjump"/>
              </a:rPr>
              <a:t>Service  Support</a:t>
            </a:r>
            <a:r>
              <a:rPr sz="1100" spc="-85" dirty="0">
                <a:latin typeface="Calibri"/>
                <a:cs typeface="Calibri"/>
                <a:hlinkClick r:id="rId6" action="ppaction://hlinksldjump"/>
              </a:rPr>
              <a:t> </a:t>
            </a:r>
            <a:r>
              <a:rPr sz="1100" spc="-5" dirty="0">
                <a:latin typeface="Calibri"/>
                <a:cs typeface="Calibri"/>
                <a:hlinkClick r:id="rId6" action="ppaction://hlinksldjump"/>
              </a:rPr>
              <a:t>Process..............................................................................................................................5</a:t>
            </a:r>
            <a:endParaRPr sz="1100" dirty="0">
              <a:latin typeface="Calibri"/>
              <a:cs typeface="Calibri"/>
            </a:endParaRPr>
          </a:p>
          <a:p>
            <a:pPr marL="293370">
              <a:lnSpc>
                <a:spcPct val="100000"/>
              </a:lnSpc>
              <a:spcBef>
                <a:spcPts val="745"/>
              </a:spcBef>
            </a:pPr>
            <a:r>
              <a:rPr lang="en-US" sz="1100" spc="-5" dirty="0">
                <a:latin typeface="Calibri"/>
                <a:cs typeface="Calibri"/>
                <a:hlinkClick r:id="rId6" action="ppaction://hlinksldjump"/>
              </a:rPr>
              <a:t>DSD Service Now Process</a:t>
            </a:r>
            <a:r>
              <a:rPr sz="1100" spc="-5" dirty="0">
                <a:latin typeface="Calibri"/>
                <a:cs typeface="Calibri"/>
                <a:hlinkClick r:id="rId6" action="ppaction://hlinksldjump"/>
              </a:rPr>
              <a:t>.................................................................................................................5</a:t>
            </a:r>
            <a:endParaRPr sz="11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100" dirty="0">
                <a:latin typeface="Calibri"/>
                <a:cs typeface="Calibri"/>
                <a:hlinkClick r:id="rId6" action="ppaction://hlinksldjump"/>
              </a:rPr>
              <a:t>DRESS</a:t>
            </a:r>
            <a:r>
              <a:rPr sz="1100" spc="135" dirty="0">
                <a:latin typeface="Calibri"/>
                <a:cs typeface="Calibri"/>
                <a:hlinkClick r:id="rId6" action="ppaction://hlinksldjump"/>
              </a:rPr>
              <a:t> </a:t>
            </a:r>
            <a:r>
              <a:rPr sz="1100" spc="-5" dirty="0">
                <a:latin typeface="Calibri"/>
                <a:cs typeface="Calibri"/>
                <a:hlinkClick r:id="rId6" action="ppaction://hlinksldjump"/>
              </a:rPr>
              <a:t>CODE................................................................................................................................................................</a:t>
            </a:r>
            <a:r>
              <a:rPr sz="1100" spc="-5" dirty="0">
                <a:latin typeface="Calibri"/>
                <a:cs typeface="Calibri"/>
              </a:rPr>
              <a:t>6</a:t>
            </a:r>
            <a:endParaRPr lang="en-US" sz="1100" spc="-5" dirty="0">
              <a:latin typeface="Calibri"/>
              <a:cs typeface="Calibri"/>
            </a:endParaRPr>
          </a:p>
          <a:p>
            <a:pPr marL="12700">
              <a:spcBef>
                <a:spcPts val="720"/>
              </a:spcBef>
            </a:pPr>
            <a:r>
              <a:rPr lang="en-US" sz="1100" spc="-5" dirty="0">
                <a:latin typeface="Calibri"/>
                <a:cs typeface="Calibri"/>
              </a:rPr>
              <a:t>Cell  </a:t>
            </a:r>
            <a:r>
              <a:rPr lang="en-US" sz="1100" dirty="0">
                <a:latin typeface="Calibri"/>
                <a:cs typeface="Calibri"/>
              </a:rPr>
              <a:t>Phone</a:t>
            </a:r>
            <a:r>
              <a:rPr lang="en-US" sz="1100" spc="-75" dirty="0">
                <a:latin typeface="Calibri"/>
                <a:cs typeface="Calibri"/>
              </a:rPr>
              <a:t> </a:t>
            </a:r>
            <a:r>
              <a:rPr lang="en-US" sz="1100" spc="-5" dirty="0">
                <a:latin typeface="Calibri"/>
                <a:cs typeface="Calibri"/>
              </a:rPr>
              <a:t>Use....................................................................................................................................................6</a:t>
            </a:r>
          </a:p>
          <a:p>
            <a:pPr marL="12700">
              <a:spcBef>
                <a:spcPts val="720"/>
              </a:spcBef>
            </a:pPr>
            <a:r>
              <a:rPr lang="en-US" sz="1100" spc="-5" dirty="0">
                <a:cs typeface="Calibri"/>
                <a:hlinkClick r:id="rId6" action="ppaction://hlinksldjump"/>
              </a:rPr>
              <a:t>SCAN BASED TRADING.………………...............................................................................................................................</a:t>
            </a:r>
            <a:r>
              <a:rPr lang="en-US" sz="1100" spc="-5" dirty="0">
                <a:cs typeface="Calibri"/>
              </a:rPr>
              <a:t>7</a:t>
            </a:r>
            <a:endParaRPr lang="en-US" sz="1100" dirty="0">
              <a:cs typeface="Calibri"/>
            </a:endParaRPr>
          </a:p>
          <a:p>
            <a:pPr marL="12700">
              <a:spcBef>
                <a:spcPts val="720"/>
              </a:spcBef>
            </a:pPr>
            <a:r>
              <a:rPr lang="en-US" sz="1100" spc="-5" dirty="0">
                <a:cs typeface="Calibri"/>
                <a:hlinkClick r:id="rId6" action="ppaction://hlinksldjump"/>
              </a:rPr>
              <a:t>BACK ROOM COMPLIANCE..........................................................................................................................................</a:t>
            </a:r>
            <a:r>
              <a:rPr lang="en-US" sz="1100" spc="-5" dirty="0">
                <a:cs typeface="Calibri"/>
              </a:rPr>
              <a:t>9</a:t>
            </a:r>
            <a:endParaRPr lang="en-US" sz="1100" dirty="0"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endParaRPr sz="11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DSD Vendor</a:t>
            </a:r>
            <a:r>
              <a:rPr spc="-50" dirty="0"/>
              <a:t> </a:t>
            </a:r>
            <a:r>
              <a:rPr spc="-5" dirty="0"/>
              <a:t>Policy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r>
              <a:rPr dirty="0"/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00015" y="3764788"/>
            <a:ext cx="1864994" cy="19646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194934" y="3759708"/>
            <a:ext cx="1874520" cy="1974214"/>
          </a:xfrm>
          <a:custGeom>
            <a:avLst/>
            <a:gdLst/>
            <a:ahLst/>
            <a:cxnLst/>
            <a:rect l="l" t="t" r="r" b="b"/>
            <a:pathLst>
              <a:path w="1874520" h="1974214">
                <a:moveTo>
                  <a:pt x="0" y="1974214"/>
                </a:moveTo>
                <a:lnTo>
                  <a:pt x="1874519" y="1974214"/>
                </a:lnTo>
                <a:lnTo>
                  <a:pt x="1874519" y="0"/>
                </a:lnTo>
                <a:lnTo>
                  <a:pt x="0" y="0"/>
                </a:lnTo>
                <a:lnTo>
                  <a:pt x="0" y="1974214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73100" y="383540"/>
            <a:ext cx="6269355" cy="17481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W</a:t>
            </a:r>
            <a:r>
              <a:rPr sz="1450" b="1" dirty="0">
                <a:latin typeface="Calibri"/>
                <a:cs typeface="Calibri"/>
              </a:rPr>
              <a:t>EIS </a:t>
            </a:r>
            <a:r>
              <a:rPr sz="1800" b="1" spc="-5" dirty="0">
                <a:latin typeface="Calibri"/>
                <a:cs typeface="Calibri"/>
              </a:rPr>
              <a:t>M</a:t>
            </a:r>
            <a:r>
              <a:rPr sz="1450" b="1" spc="-5" dirty="0">
                <a:latin typeface="Calibri"/>
                <a:cs typeface="Calibri"/>
              </a:rPr>
              <a:t>ARKETS </a:t>
            </a:r>
            <a:r>
              <a:rPr sz="1800" b="1" dirty="0">
                <a:latin typeface="Calibri"/>
                <a:cs typeface="Calibri"/>
              </a:rPr>
              <a:t>D</a:t>
            </a:r>
            <a:r>
              <a:rPr sz="1450" b="1" dirty="0">
                <a:latin typeface="Calibri"/>
                <a:cs typeface="Calibri"/>
              </a:rPr>
              <a:t>IRECT </a:t>
            </a:r>
            <a:r>
              <a:rPr sz="1450" b="1" spc="-5" dirty="0">
                <a:latin typeface="Calibri"/>
                <a:cs typeface="Calibri"/>
              </a:rPr>
              <a:t>TO </a:t>
            </a:r>
            <a:r>
              <a:rPr sz="1800" b="1" spc="-5" dirty="0">
                <a:latin typeface="Calibri"/>
                <a:cs typeface="Calibri"/>
              </a:rPr>
              <a:t>S</a:t>
            </a:r>
            <a:r>
              <a:rPr sz="1450" b="1" spc="-5" dirty="0">
                <a:latin typeface="Calibri"/>
                <a:cs typeface="Calibri"/>
              </a:rPr>
              <a:t>TORE </a:t>
            </a:r>
            <a:r>
              <a:rPr sz="1800" b="1" spc="-5" dirty="0">
                <a:latin typeface="Calibri"/>
                <a:cs typeface="Calibri"/>
              </a:rPr>
              <a:t>V</a:t>
            </a:r>
            <a:r>
              <a:rPr sz="1450" b="1" spc="-5" dirty="0">
                <a:latin typeface="Calibri"/>
                <a:cs typeface="Calibri"/>
              </a:rPr>
              <a:t>ENDOR</a:t>
            </a:r>
            <a:r>
              <a:rPr sz="1450" b="1" spc="-3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P</a:t>
            </a:r>
            <a:r>
              <a:rPr sz="1450" b="1" spc="-5" dirty="0">
                <a:latin typeface="Calibri"/>
                <a:cs typeface="Calibri"/>
              </a:rPr>
              <a:t>OLICY</a:t>
            </a:r>
            <a:endParaRPr sz="1450" dirty="0">
              <a:latin typeface="Calibri"/>
              <a:cs typeface="Calibri"/>
            </a:endParaRPr>
          </a:p>
          <a:p>
            <a:pPr marL="12700" marR="5080">
              <a:lnSpc>
                <a:spcPct val="116900"/>
              </a:lnSpc>
              <a:spcBef>
                <a:spcPts val="1145"/>
              </a:spcBef>
            </a:pPr>
            <a:r>
              <a:rPr lang="en-US" sz="1100" spc="-5" dirty="0">
                <a:latin typeface="Calibri"/>
                <a:cs typeface="Calibri"/>
              </a:rPr>
              <a:t>All vendors </a:t>
            </a:r>
            <a:r>
              <a:rPr lang="en-US" sz="1100" dirty="0">
                <a:latin typeface="Calibri"/>
                <a:cs typeface="Calibri"/>
              </a:rPr>
              <a:t>are </a:t>
            </a:r>
            <a:r>
              <a:rPr lang="en-US" sz="1100" spc="-5" dirty="0">
                <a:latin typeface="Calibri"/>
                <a:cs typeface="Calibri"/>
              </a:rPr>
              <a:t>expected to </a:t>
            </a:r>
            <a:r>
              <a:rPr lang="en-US" sz="1100" dirty="0">
                <a:latin typeface="Calibri"/>
                <a:cs typeface="Calibri"/>
              </a:rPr>
              <a:t>conduct </a:t>
            </a:r>
            <a:r>
              <a:rPr lang="en-US" sz="1100" spc="-5" dirty="0">
                <a:latin typeface="Calibri"/>
                <a:cs typeface="Calibri"/>
              </a:rPr>
              <a:t>themselves </a:t>
            </a:r>
            <a:r>
              <a:rPr lang="en-US" sz="1100" dirty="0">
                <a:latin typeface="Calibri"/>
                <a:cs typeface="Calibri"/>
              </a:rPr>
              <a:t>in a </a:t>
            </a:r>
            <a:r>
              <a:rPr lang="en-US" sz="1100" spc="-5" dirty="0">
                <a:latin typeface="Calibri"/>
                <a:cs typeface="Calibri"/>
              </a:rPr>
              <a:t>professional </a:t>
            </a:r>
            <a:r>
              <a:rPr lang="en-US" sz="1100" dirty="0">
                <a:latin typeface="Calibri"/>
                <a:cs typeface="Calibri"/>
              </a:rPr>
              <a:t>manner when in our </a:t>
            </a:r>
            <a:r>
              <a:rPr lang="en-US" sz="1100" spc="-5" dirty="0">
                <a:latin typeface="Calibri"/>
                <a:cs typeface="Calibri"/>
              </a:rPr>
              <a:t>stores. </a:t>
            </a:r>
            <a:r>
              <a:rPr lang="en-US" sz="1100" dirty="0">
                <a:latin typeface="Calibri"/>
                <a:cs typeface="Calibri"/>
              </a:rPr>
              <a:t>In an </a:t>
            </a:r>
            <a:r>
              <a:rPr lang="en-US" sz="1100" spc="-5" dirty="0">
                <a:latin typeface="Calibri"/>
                <a:cs typeface="Calibri"/>
              </a:rPr>
              <a:t>effort to  </a:t>
            </a:r>
            <a:r>
              <a:rPr lang="en-US" sz="1100" dirty="0">
                <a:latin typeface="Calibri"/>
                <a:cs typeface="Calibri"/>
              </a:rPr>
              <a:t>deliver an </a:t>
            </a:r>
            <a:r>
              <a:rPr lang="en-US" sz="1100" spc="-5" dirty="0">
                <a:latin typeface="Calibri"/>
                <a:cs typeface="Calibri"/>
              </a:rPr>
              <a:t>exceptional shopping experience by offering </a:t>
            </a:r>
            <a:r>
              <a:rPr lang="en-US" sz="1100" dirty="0">
                <a:latin typeface="Calibri"/>
                <a:cs typeface="Calibri"/>
              </a:rPr>
              <a:t>the </a:t>
            </a:r>
            <a:r>
              <a:rPr lang="en-US" sz="1100" spc="-5" dirty="0">
                <a:latin typeface="Calibri"/>
                <a:cs typeface="Calibri"/>
              </a:rPr>
              <a:t>best service, </a:t>
            </a:r>
            <a:r>
              <a:rPr lang="en-US" sz="1100" dirty="0">
                <a:latin typeface="Calibri"/>
                <a:cs typeface="Calibri"/>
              </a:rPr>
              <a:t>value, </a:t>
            </a:r>
            <a:r>
              <a:rPr lang="en-US" sz="1100" spc="-5" dirty="0">
                <a:latin typeface="Calibri"/>
                <a:cs typeface="Calibri"/>
              </a:rPr>
              <a:t>quality, </a:t>
            </a:r>
            <a:r>
              <a:rPr lang="en-US" sz="1100" dirty="0">
                <a:latin typeface="Calibri"/>
                <a:cs typeface="Calibri"/>
              </a:rPr>
              <a:t>and </a:t>
            </a:r>
            <a:r>
              <a:rPr lang="en-US" sz="1100" spc="-5" dirty="0">
                <a:latin typeface="Calibri"/>
                <a:cs typeface="Calibri"/>
              </a:rPr>
              <a:t>freshest products  </a:t>
            </a:r>
            <a:r>
              <a:rPr lang="en-US" sz="1100" dirty="0">
                <a:latin typeface="Calibri"/>
                <a:cs typeface="Calibri"/>
              </a:rPr>
              <a:t>while </a:t>
            </a:r>
            <a:r>
              <a:rPr lang="en-US" sz="1100" spc="-5" dirty="0">
                <a:latin typeface="Calibri"/>
                <a:cs typeface="Calibri"/>
              </a:rPr>
              <a:t>being </a:t>
            </a:r>
            <a:r>
              <a:rPr lang="en-US" sz="1100" dirty="0">
                <a:latin typeface="Calibri"/>
                <a:cs typeface="Calibri"/>
              </a:rPr>
              <a:t>good </a:t>
            </a:r>
            <a:r>
              <a:rPr lang="en-US" sz="1100" spc="-5" dirty="0">
                <a:latin typeface="Calibri"/>
                <a:cs typeface="Calibri"/>
              </a:rPr>
              <a:t>stewards </a:t>
            </a:r>
            <a:r>
              <a:rPr lang="en-US" sz="1100" dirty="0">
                <a:latin typeface="Calibri"/>
                <a:cs typeface="Calibri"/>
              </a:rPr>
              <a:t>of our </a:t>
            </a:r>
            <a:r>
              <a:rPr lang="en-US" sz="1100" spc="-5" dirty="0">
                <a:latin typeface="Calibri"/>
                <a:cs typeface="Calibri"/>
              </a:rPr>
              <a:t>environment </a:t>
            </a:r>
            <a:r>
              <a:rPr lang="en-US" sz="1100" dirty="0">
                <a:latin typeface="Calibri"/>
                <a:cs typeface="Calibri"/>
              </a:rPr>
              <a:t>and </a:t>
            </a:r>
            <a:r>
              <a:rPr lang="en-US" sz="1100" spc="-5" dirty="0">
                <a:latin typeface="Calibri"/>
                <a:cs typeface="Calibri"/>
              </a:rPr>
              <a:t>giving back to </a:t>
            </a:r>
            <a:r>
              <a:rPr lang="en-US" sz="1100" dirty="0">
                <a:latin typeface="Calibri"/>
                <a:cs typeface="Calibri"/>
              </a:rPr>
              <a:t>the </a:t>
            </a:r>
            <a:r>
              <a:rPr lang="en-US" sz="1100" spc="-5" dirty="0">
                <a:latin typeface="Calibri"/>
                <a:cs typeface="Calibri"/>
              </a:rPr>
              <a:t>communities </a:t>
            </a:r>
            <a:r>
              <a:rPr lang="en-US" sz="1100" dirty="0">
                <a:latin typeface="Calibri"/>
                <a:cs typeface="Calibri"/>
              </a:rPr>
              <a:t>we </a:t>
            </a:r>
            <a:r>
              <a:rPr lang="en-US" sz="1100" spc="-5" dirty="0">
                <a:latin typeface="Calibri"/>
                <a:cs typeface="Calibri"/>
              </a:rPr>
              <a:t>serve, </a:t>
            </a:r>
            <a:r>
              <a:rPr lang="en-US" sz="1100" dirty="0">
                <a:latin typeface="Calibri"/>
                <a:cs typeface="Calibri"/>
              </a:rPr>
              <a:t>we would like </a:t>
            </a:r>
            <a:r>
              <a:rPr lang="en-US" sz="1100" spc="-5" dirty="0">
                <a:latin typeface="Calibri"/>
                <a:cs typeface="Calibri"/>
              </a:rPr>
              <a:t>to  communicate </a:t>
            </a:r>
            <a:r>
              <a:rPr lang="en-US" sz="1100" dirty="0">
                <a:latin typeface="Calibri"/>
                <a:cs typeface="Calibri"/>
              </a:rPr>
              <a:t>our </a:t>
            </a:r>
            <a:r>
              <a:rPr lang="en-US" sz="1100" spc="-5" dirty="0">
                <a:latin typeface="Calibri"/>
                <a:cs typeface="Calibri"/>
              </a:rPr>
              <a:t>expectations regarding vendor’s proper conduct </a:t>
            </a:r>
            <a:r>
              <a:rPr lang="en-US" sz="1100" dirty="0">
                <a:latin typeface="Calibri"/>
                <a:cs typeface="Calibri"/>
              </a:rPr>
              <a:t>and attire </a:t>
            </a:r>
            <a:r>
              <a:rPr lang="en-US" sz="1100" spc="-5" dirty="0">
                <a:latin typeface="Calibri"/>
                <a:cs typeface="Calibri"/>
              </a:rPr>
              <a:t>when </a:t>
            </a:r>
            <a:r>
              <a:rPr lang="en-US" sz="1100" dirty="0">
                <a:latin typeface="Calibri"/>
                <a:cs typeface="Calibri"/>
              </a:rPr>
              <a:t>visiting and </a:t>
            </a:r>
            <a:r>
              <a:rPr lang="en-US" sz="1100" spc="-5" dirty="0">
                <a:latin typeface="Calibri"/>
                <a:cs typeface="Calibri"/>
              </a:rPr>
              <a:t>servicing our  stores.</a:t>
            </a:r>
            <a:r>
              <a:rPr lang="en-US" sz="1100" dirty="0"/>
              <a:t>. </a:t>
            </a:r>
          </a:p>
          <a:p>
            <a:pPr marL="12700" marR="5080">
              <a:lnSpc>
                <a:spcPct val="116900"/>
              </a:lnSpc>
              <a:spcBef>
                <a:spcPts val="1145"/>
              </a:spcBef>
            </a:pPr>
            <a:endParaRPr lang="en-US" sz="11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DSD Vendor</a:t>
            </a:r>
            <a:r>
              <a:rPr spc="-50" dirty="0"/>
              <a:t> </a:t>
            </a:r>
            <a:r>
              <a:rPr spc="-5" dirty="0"/>
              <a:t>Policy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r>
              <a:rPr dirty="0"/>
              <a:t>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73100" y="2363469"/>
            <a:ext cx="5782945" cy="65685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1F477B"/>
                </a:solidFill>
                <a:latin typeface="Calibri"/>
                <a:cs typeface="Calibri"/>
              </a:rPr>
              <a:t>CONDUCT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sz="130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P</a:t>
            </a:r>
            <a:r>
              <a:rPr sz="105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RIOR TO </a:t>
            </a:r>
            <a:r>
              <a:rPr sz="130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W</a:t>
            </a:r>
            <a:r>
              <a:rPr sz="105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ORKING IN </a:t>
            </a:r>
            <a:r>
              <a:rPr sz="130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</a:t>
            </a:r>
            <a:r>
              <a:rPr sz="105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UR</a:t>
            </a:r>
            <a:r>
              <a:rPr sz="1050" u="sng" spc="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30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S</a:t>
            </a:r>
            <a:r>
              <a:rPr sz="105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TORES</a:t>
            </a:r>
            <a:endParaRPr sz="105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 dirty="0">
              <a:latin typeface="Times New Roman"/>
              <a:cs typeface="Times New Roman"/>
            </a:endParaRPr>
          </a:p>
          <a:p>
            <a:pPr marL="469900" marR="5080" indent="-228600">
              <a:lnSpc>
                <a:spcPct val="100899"/>
              </a:lnSpc>
              <a:spcBef>
                <a:spcPts val="5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dirty="0">
                <a:latin typeface="Calibri"/>
                <a:cs typeface="Calibri"/>
              </a:rPr>
              <a:t>Upon </a:t>
            </a:r>
            <a:r>
              <a:rPr sz="1100" spc="-5" dirty="0">
                <a:latin typeface="Calibri"/>
                <a:cs typeface="Calibri"/>
              </a:rPr>
              <a:t>entering </a:t>
            </a:r>
            <a:r>
              <a:rPr sz="1100" dirty="0">
                <a:latin typeface="Calibri"/>
                <a:cs typeface="Calibri"/>
              </a:rPr>
              <a:t>the </a:t>
            </a:r>
            <a:r>
              <a:rPr sz="1100" spc="-5" dirty="0">
                <a:latin typeface="Calibri"/>
                <a:cs typeface="Calibri"/>
              </a:rPr>
              <a:t>store, always begin by signing </a:t>
            </a:r>
            <a:r>
              <a:rPr sz="1100" dirty="0">
                <a:latin typeface="Calibri"/>
                <a:cs typeface="Calibri"/>
              </a:rPr>
              <a:t>the vendor </a:t>
            </a:r>
            <a:r>
              <a:rPr sz="1100" spc="-5" dirty="0">
                <a:latin typeface="Calibri"/>
                <a:cs typeface="Calibri"/>
              </a:rPr>
              <a:t>sign-in </a:t>
            </a:r>
            <a:r>
              <a:rPr sz="1100" dirty="0">
                <a:latin typeface="Calibri"/>
                <a:cs typeface="Calibri"/>
              </a:rPr>
              <a:t>log located in </a:t>
            </a:r>
            <a:r>
              <a:rPr sz="1100" spc="-5" dirty="0">
                <a:latin typeface="Calibri"/>
                <a:cs typeface="Calibri"/>
              </a:rPr>
              <a:t>back by </a:t>
            </a:r>
            <a:r>
              <a:rPr sz="1100" dirty="0">
                <a:latin typeface="Calibri"/>
                <a:cs typeface="Calibri"/>
              </a:rPr>
              <a:t>the  </a:t>
            </a:r>
            <a:r>
              <a:rPr sz="1100" spc="-5" dirty="0">
                <a:latin typeface="Calibri"/>
                <a:cs typeface="Calibri"/>
              </a:rPr>
              <a:t>receiver</a:t>
            </a:r>
            <a:endParaRPr sz="1100" dirty="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26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spc="-5" dirty="0">
                <a:latin typeface="Calibri"/>
                <a:cs typeface="Calibri"/>
              </a:rPr>
              <a:t>Product deliveries should </a:t>
            </a:r>
            <a:r>
              <a:rPr sz="1100" spc="-10" dirty="0">
                <a:latin typeface="Calibri"/>
                <a:cs typeface="Calibri"/>
              </a:rPr>
              <a:t>be </a:t>
            </a:r>
            <a:r>
              <a:rPr sz="1100" spc="-5" dirty="0">
                <a:latin typeface="Calibri"/>
                <a:cs typeface="Calibri"/>
              </a:rPr>
              <a:t>made during </a:t>
            </a:r>
            <a:r>
              <a:rPr sz="1100" dirty="0">
                <a:latin typeface="Calibri"/>
                <a:cs typeface="Calibri"/>
              </a:rPr>
              <a:t>the </a:t>
            </a:r>
            <a:r>
              <a:rPr sz="1100" spc="-5" dirty="0">
                <a:latin typeface="Calibri"/>
                <a:cs typeface="Calibri"/>
              </a:rPr>
              <a:t>posted receiving</a:t>
            </a:r>
            <a:r>
              <a:rPr sz="1100" spc="12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hours</a:t>
            </a:r>
            <a:endParaRPr sz="1100" dirty="0">
              <a:latin typeface="Calibri"/>
              <a:cs typeface="Calibri"/>
            </a:endParaRPr>
          </a:p>
          <a:p>
            <a:pPr marL="927100" lvl="1" indent="-228600">
              <a:lnSpc>
                <a:spcPct val="100000"/>
              </a:lnSpc>
              <a:spcBef>
                <a:spcPts val="240"/>
              </a:spcBef>
              <a:buFont typeface="Courier New"/>
              <a:buChar char="o"/>
              <a:tabLst>
                <a:tab pos="927100" algn="l"/>
                <a:tab pos="927735" algn="l"/>
              </a:tabLst>
            </a:pPr>
            <a:r>
              <a:rPr sz="1100" dirty="0">
                <a:highlight>
                  <a:srgbClr val="FFFF00"/>
                </a:highlight>
                <a:latin typeface="Calibri"/>
                <a:cs typeface="Calibri"/>
              </a:rPr>
              <a:t>We </a:t>
            </a:r>
            <a:r>
              <a:rPr sz="1100" spc="-5" dirty="0">
                <a:highlight>
                  <a:srgbClr val="FFFF00"/>
                </a:highlight>
                <a:latin typeface="Calibri"/>
                <a:cs typeface="Calibri"/>
              </a:rPr>
              <a:t>have over 110 stores that begin receiving at</a:t>
            </a:r>
            <a:r>
              <a:rPr sz="1100" spc="45" dirty="0">
                <a:highlight>
                  <a:srgbClr val="FFFF00"/>
                </a:highlight>
                <a:latin typeface="Calibri"/>
                <a:cs typeface="Calibri"/>
              </a:rPr>
              <a:t> </a:t>
            </a:r>
            <a:r>
              <a:rPr sz="1100" dirty="0">
                <a:highlight>
                  <a:srgbClr val="FFFF00"/>
                </a:highlight>
                <a:latin typeface="Calibri"/>
                <a:cs typeface="Calibri"/>
              </a:rPr>
              <a:t>4AM</a:t>
            </a:r>
          </a:p>
          <a:p>
            <a:pPr marL="469900" indent="-228600">
              <a:lnSpc>
                <a:spcPct val="100000"/>
              </a:lnSpc>
              <a:spcBef>
                <a:spcPts val="24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spc="-5" dirty="0">
                <a:latin typeface="Calibri"/>
                <a:cs typeface="Calibri"/>
              </a:rPr>
              <a:t>The </a:t>
            </a:r>
            <a:r>
              <a:rPr sz="1100" dirty="0">
                <a:latin typeface="Calibri"/>
                <a:cs typeface="Calibri"/>
              </a:rPr>
              <a:t>main </a:t>
            </a:r>
            <a:r>
              <a:rPr sz="1100" spc="-5" dirty="0">
                <a:latin typeface="Calibri"/>
                <a:cs typeface="Calibri"/>
              </a:rPr>
              <a:t>entrance should </a:t>
            </a:r>
            <a:r>
              <a:rPr sz="1100" dirty="0">
                <a:latin typeface="Calibri"/>
                <a:cs typeface="Calibri"/>
              </a:rPr>
              <a:t>not </a:t>
            </a:r>
            <a:r>
              <a:rPr sz="1100" spc="-5" dirty="0">
                <a:latin typeface="Calibri"/>
                <a:cs typeface="Calibri"/>
              </a:rPr>
              <a:t>be used to make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deliveries</a:t>
            </a:r>
            <a:endParaRPr sz="1100" dirty="0">
              <a:latin typeface="Calibri"/>
              <a:cs typeface="Calibri"/>
            </a:endParaRPr>
          </a:p>
          <a:p>
            <a:pPr marL="469900" marR="1750060" indent="-228600">
              <a:lnSpc>
                <a:spcPct val="116399"/>
              </a:lnSpc>
              <a:spcBef>
                <a:spcPts val="85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dirty="0">
                <a:latin typeface="Calibri"/>
                <a:cs typeface="Calibri"/>
              </a:rPr>
              <a:t>A Weis associate </a:t>
            </a:r>
            <a:r>
              <a:rPr sz="1100" spc="-5" dirty="0">
                <a:latin typeface="Calibri"/>
                <a:cs typeface="Calibri"/>
              </a:rPr>
              <a:t>must be present </a:t>
            </a:r>
            <a:r>
              <a:rPr sz="1100" dirty="0">
                <a:latin typeface="Calibri"/>
                <a:cs typeface="Calibri"/>
              </a:rPr>
              <a:t>when entering or </a:t>
            </a:r>
            <a:r>
              <a:rPr sz="1100" spc="-5" dirty="0">
                <a:latin typeface="Calibri"/>
                <a:cs typeface="Calibri"/>
              </a:rPr>
              <a:t>exiting </a:t>
            </a:r>
            <a:r>
              <a:rPr sz="1100" dirty="0">
                <a:latin typeface="Calibri"/>
                <a:cs typeface="Calibri"/>
              </a:rPr>
              <a:t>the  </a:t>
            </a:r>
            <a:r>
              <a:rPr sz="1100" spc="-5" dirty="0">
                <a:latin typeface="Calibri"/>
                <a:cs typeface="Calibri"/>
              </a:rPr>
              <a:t>receiving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door</a:t>
            </a:r>
            <a:endParaRPr sz="1100" dirty="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31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spc="-5" dirty="0">
                <a:latin typeface="Calibri"/>
                <a:cs typeface="Calibri"/>
              </a:rPr>
              <a:t>Only authorized product </a:t>
            </a:r>
            <a:r>
              <a:rPr sz="1100" dirty="0">
                <a:latin typeface="Calibri"/>
                <a:cs typeface="Calibri"/>
              </a:rPr>
              <a:t>is to </a:t>
            </a:r>
            <a:r>
              <a:rPr sz="1100" spc="-5" dirty="0">
                <a:latin typeface="Calibri"/>
                <a:cs typeface="Calibri"/>
              </a:rPr>
              <a:t>be delivered </a:t>
            </a:r>
            <a:r>
              <a:rPr sz="1100" dirty="0">
                <a:latin typeface="Calibri"/>
                <a:cs typeface="Calibri"/>
              </a:rPr>
              <a:t>to the </a:t>
            </a:r>
            <a:r>
              <a:rPr sz="1100" spc="-5" dirty="0">
                <a:latin typeface="Calibri"/>
                <a:cs typeface="Calibri"/>
              </a:rPr>
              <a:t>store, no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additions</a:t>
            </a:r>
          </a:p>
          <a:p>
            <a:pPr marL="469900" marR="1831339" indent="-228600">
              <a:lnSpc>
                <a:spcPct val="116399"/>
              </a:lnSpc>
              <a:spcBef>
                <a:spcPts val="5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spc="-5" dirty="0">
                <a:latin typeface="Calibri"/>
                <a:cs typeface="Calibri"/>
              </a:rPr>
              <a:t>No </a:t>
            </a:r>
            <a:r>
              <a:rPr sz="1100" dirty="0">
                <a:latin typeface="Calibri"/>
                <a:cs typeface="Calibri"/>
              </a:rPr>
              <a:t>merchandise is </a:t>
            </a:r>
            <a:r>
              <a:rPr sz="1100" spc="-5" dirty="0">
                <a:latin typeface="Calibri"/>
                <a:cs typeface="Calibri"/>
              </a:rPr>
              <a:t>to be left </a:t>
            </a:r>
            <a:r>
              <a:rPr sz="1100" dirty="0">
                <a:latin typeface="Calibri"/>
                <a:cs typeface="Calibri"/>
              </a:rPr>
              <a:t>unattended in carts </a:t>
            </a:r>
            <a:r>
              <a:rPr sz="1100" spc="-5" dirty="0">
                <a:latin typeface="Calibri"/>
                <a:cs typeface="Calibri"/>
              </a:rPr>
              <a:t>and/or trays  </a:t>
            </a:r>
            <a:r>
              <a:rPr sz="1100" dirty="0">
                <a:latin typeface="Calibri"/>
                <a:cs typeface="Calibri"/>
              </a:rPr>
              <a:t>outside the </a:t>
            </a:r>
            <a:r>
              <a:rPr sz="1100" spc="-5" dirty="0">
                <a:latin typeface="Calibri"/>
                <a:cs typeface="Calibri"/>
              </a:rPr>
              <a:t>receiving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doors</a:t>
            </a:r>
            <a:endParaRPr sz="1100" dirty="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275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spc="-5" dirty="0">
                <a:latin typeface="Calibri"/>
                <a:cs typeface="Calibri"/>
              </a:rPr>
              <a:t>Product </a:t>
            </a:r>
            <a:r>
              <a:rPr sz="1100" dirty="0">
                <a:latin typeface="Calibri"/>
                <a:cs typeface="Calibri"/>
              </a:rPr>
              <a:t>quantities </a:t>
            </a:r>
            <a:r>
              <a:rPr sz="1100" spc="-5" dirty="0">
                <a:latin typeface="Calibri"/>
                <a:cs typeface="Calibri"/>
              </a:rPr>
              <a:t>should </a:t>
            </a:r>
            <a:r>
              <a:rPr sz="1100" dirty="0">
                <a:latin typeface="Calibri"/>
                <a:cs typeface="Calibri"/>
              </a:rPr>
              <a:t>match the </a:t>
            </a:r>
            <a:r>
              <a:rPr sz="1100" spc="-5" dirty="0">
                <a:latin typeface="Calibri"/>
                <a:cs typeface="Calibri"/>
              </a:rPr>
              <a:t>invoice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amount</a:t>
            </a:r>
            <a:endParaRPr sz="1100" dirty="0">
              <a:latin typeface="Calibri"/>
              <a:cs typeface="Calibri"/>
            </a:endParaRPr>
          </a:p>
          <a:p>
            <a:pPr marL="469900" marR="1463040" indent="-228600">
              <a:lnSpc>
                <a:spcPct val="116399"/>
              </a:lnSpc>
              <a:spcBef>
                <a:spcPts val="75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dirty="0">
                <a:latin typeface="Calibri"/>
                <a:cs typeface="Calibri"/>
              </a:rPr>
              <a:t>For the </a:t>
            </a:r>
            <a:r>
              <a:rPr sz="1100" spc="-5" dirty="0">
                <a:latin typeface="Calibri"/>
                <a:cs typeface="Calibri"/>
              </a:rPr>
              <a:t>health and safety of </a:t>
            </a:r>
            <a:r>
              <a:rPr sz="1100" dirty="0">
                <a:latin typeface="Calibri"/>
                <a:cs typeface="Calibri"/>
              </a:rPr>
              <a:t>children, </a:t>
            </a:r>
            <a:r>
              <a:rPr sz="1100" spc="-5" dirty="0">
                <a:latin typeface="Calibri"/>
                <a:cs typeface="Calibri"/>
              </a:rPr>
              <a:t>please do </a:t>
            </a:r>
            <a:r>
              <a:rPr sz="1100" dirty="0">
                <a:latin typeface="Calibri"/>
                <a:cs typeface="Calibri"/>
              </a:rPr>
              <a:t>not </a:t>
            </a:r>
            <a:r>
              <a:rPr sz="1100" spc="-10" dirty="0">
                <a:latin typeface="Calibri"/>
                <a:cs typeface="Calibri"/>
              </a:rPr>
              <a:t>bring </a:t>
            </a:r>
            <a:r>
              <a:rPr sz="1100" dirty="0">
                <a:latin typeface="Calibri"/>
                <a:cs typeface="Calibri"/>
              </a:rPr>
              <a:t>them with  you while </a:t>
            </a:r>
            <a:r>
              <a:rPr sz="1100" spc="-5" dirty="0">
                <a:latin typeface="Calibri"/>
                <a:cs typeface="Calibri"/>
              </a:rPr>
              <a:t>working </a:t>
            </a:r>
            <a:r>
              <a:rPr sz="1100" dirty="0">
                <a:latin typeface="Calibri"/>
                <a:cs typeface="Calibri"/>
              </a:rPr>
              <a:t>in our</a:t>
            </a:r>
            <a:r>
              <a:rPr sz="1100" spc="-9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stores</a:t>
            </a:r>
            <a:endParaRPr sz="1100" dirty="0">
              <a:latin typeface="Calibri"/>
              <a:cs typeface="Calibri"/>
            </a:endParaRPr>
          </a:p>
          <a:p>
            <a:pPr marL="469900" marR="1506220" indent="-228600">
              <a:lnSpc>
                <a:spcPct val="116799"/>
              </a:lnSpc>
              <a:spcBef>
                <a:spcPts val="27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spc="-5" dirty="0">
                <a:latin typeface="Calibri"/>
                <a:cs typeface="Calibri"/>
              </a:rPr>
              <a:t>Credited Product </a:t>
            </a:r>
            <a:r>
              <a:rPr sz="1100" dirty="0">
                <a:latin typeface="Calibri"/>
                <a:cs typeface="Calibri"/>
              </a:rPr>
              <a:t>will </a:t>
            </a:r>
            <a:r>
              <a:rPr sz="1100" spc="-5" dirty="0">
                <a:latin typeface="Calibri"/>
                <a:cs typeface="Calibri"/>
              </a:rPr>
              <a:t>be held </a:t>
            </a:r>
            <a:r>
              <a:rPr sz="1100" dirty="0">
                <a:latin typeface="Calibri"/>
                <a:cs typeface="Calibri"/>
              </a:rPr>
              <a:t>in the </a:t>
            </a:r>
            <a:r>
              <a:rPr sz="1100" spc="-5" dirty="0">
                <a:latin typeface="Calibri"/>
                <a:cs typeface="Calibri"/>
              </a:rPr>
              <a:t>designated holding </a:t>
            </a:r>
            <a:r>
              <a:rPr sz="1100" dirty="0">
                <a:latin typeface="Calibri"/>
                <a:cs typeface="Calibri"/>
              </a:rPr>
              <a:t>area </a:t>
            </a:r>
            <a:r>
              <a:rPr sz="1100" spc="-5" dirty="0">
                <a:latin typeface="Calibri"/>
                <a:cs typeface="Calibri"/>
              </a:rPr>
              <a:t>(red  </a:t>
            </a:r>
            <a:r>
              <a:rPr sz="1100" dirty="0">
                <a:latin typeface="Calibri"/>
                <a:cs typeface="Calibri"/>
              </a:rPr>
              <a:t>box) . After the </a:t>
            </a:r>
            <a:r>
              <a:rPr sz="1100" spc="-5" dirty="0">
                <a:latin typeface="Calibri"/>
                <a:cs typeface="Calibri"/>
              </a:rPr>
              <a:t>Vendor </a:t>
            </a:r>
            <a:r>
              <a:rPr sz="1100" spc="-10" dirty="0">
                <a:latin typeface="Calibri"/>
                <a:cs typeface="Calibri"/>
              </a:rPr>
              <a:t>has </a:t>
            </a:r>
            <a:r>
              <a:rPr sz="1100" spc="-5" dirty="0">
                <a:latin typeface="Calibri"/>
                <a:cs typeface="Calibri"/>
              </a:rPr>
              <a:t>finished servicing </a:t>
            </a:r>
            <a:r>
              <a:rPr sz="1100" dirty="0">
                <a:latin typeface="Calibri"/>
                <a:cs typeface="Calibri"/>
              </a:rPr>
              <a:t>the </a:t>
            </a:r>
            <a:r>
              <a:rPr sz="1100" spc="-5" dirty="0">
                <a:latin typeface="Calibri"/>
                <a:cs typeface="Calibri"/>
              </a:rPr>
              <a:t>store, </a:t>
            </a:r>
            <a:r>
              <a:rPr sz="1100" dirty="0">
                <a:latin typeface="Calibri"/>
                <a:cs typeface="Calibri"/>
              </a:rPr>
              <a:t>the credits  will </a:t>
            </a:r>
            <a:r>
              <a:rPr sz="1100" spc="-5" dirty="0">
                <a:latin typeface="Calibri"/>
                <a:cs typeface="Calibri"/>
              </a:rPr>
              <a:t>be removed </a:t>
            </a:r>
            <a:r>
              <a:rPr sz="1100" spc="-10" dirty="0">
                <a:latin typeface="Calibri"/>
                <a:cs typeface="Calibri"/>
              </a:rPr>
              <a:t>from </a:t>
            </a:r>
            <a:r>
              <a:rPr sz="1100" dirty="0">
                <a:latin typeface="Calibri"/>
                <a:cs typeface="Calibri"/>
              </a:rPr>
              <a:t>the store as </a:t>
            </a:r>
            <a:r>
              <a:rPr sz="1100" spc="-5" dirty="0">
                <a:latin typeface="Calibri"/>
                <a:cs typeface="Calibri"/>
              </a:rPr>
              <a:t>the Vendor exits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4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building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Symbol"/>
              <a:buChar char=""/>
            </a:pPr>
            <a:endParaRPr sz="12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W</a:t>
            </a:r>
            <a:r>
              <a:rPr sz="105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HILE </a:t>
            </a:r>
            <a:r>
              <a:rPr sz="130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W</a:t>
            </a:r>
            <a:r>
              <a:rPr sz="105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ORKING </a:t>
            </a:r>
            <a:r>
              <a:rPr sz="105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IN </a:t>
            </a:r>
            <a:r>
              <a:rPr sz="105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OUR</a:t>
            </a:r>
            <a:r>
              <a:rPr sz="1050" u="sng" spc="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30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S</a:t>
            </a:r>
            <a:r>
              <a:rPr sz="105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TORES</a:t>
            </a:r>
            <a:endParaRPr sz="105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1F477B"/>
                </a:solidFill>
                <a:latin typeface="Calibri"/>
                <a:cs typeface="Calibri"/>
              </a:rPr>
              <a:t>Be </a:t>
            </a:r>
            <a:r>
              <a:rPr sz="1200" b="1" spc="-5" dirty="0">
                <a:solidFill>
                  <a:srgbClr val="1F477B"/>
                </a:solidFill>
                <a:latin typeface="Calibri"/>
                <a:cs typeface="Calibri"/>
              </a:rPr>
              <a:t>Customer Centric</a:t>
            </a:r>
            <a:endParaRPr sz="1200" dirty="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dirty="0">
                <a:latin typeface="Calibri"/>
                <a:cs typeface="Calibri"/>
              </a:rPr>
              <a:t>Be </a:t>
            </a:r>
            <a:r>
              <a:rPr sz="1100" spc="-5" dirty="0">
                <a:latin typeface="Calibri"/>
                <a:cs typeface="Calibri"/>
              </a:rPr>
              <a:t>courteous. We </a:t>
            </a:r>
            <a:r>
              <a:rPr sz="1100" spc="-10" dirty="0">
                <a:latin typeface="Calibri"/>
                <a:cs typeface="Calibri"/>
              </a:rPr>
              <a:t>do </a:t>
            </a:r>
            <a:r>
              <a:rPr sz="1100" spc="-5" dirty="0">
                <a:latin typeface="Calibri"/>
                <a:cs typeface="Calibri"/>
              </a:rPr>
              <a:t>not tolerate foul or abusive language </a:t>
            </a:r>
            <a:r>
              <a:rPr sz="1100" dirty="0">
                <a:latin typeface="Calibri"/>
                <a:cs typeface="Calibri"/>
              </a:rPr>
              <a:t>in our</a:t>
            </a:r>
            <a:r>
              <a:rPr sz="1100" spc="9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stores</a:t>
            </a:r>
            <a:endParaRPr sz="1100" dirty="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dirty="0">
                <a:latin typeface="Calibri"/>
                <a:cs typeface="Calibri"/>
              </a:rPr>
              <a:t>If a </a:t>
            </a:r>
            <a:r>
              <a:rPr sz="1100" spc="-5" dirty="0">
                <a:latin typeface="Calibri"/>
                <a:cs typeface="Calibri"/>
              </a:rPr>
              <a:t>customer asks </a:t>
            </a:r>
            <a:r>
              <a:rPr sz="1100" dirty="0">
                <a:latin typeface="Calibri"/>
                <a:cs typeface="Calibri"/>
              </a:rPr>
              <a:t>you </a:t>
            </a:r>
            <a:r>
              <a:rPr sz="1100" spc="-5" dirty="0">
                <a:latin typeface="Calibri"/>
                <a:cs typeface="Calibri"/>
              </a:rPr>
              <a:t>for help, </a:t>
            </a:r>
            <a:r>
              <a:rPr sz="1100" dirty="0">
                <a:latin typeface="Calibri"/>
                <a:cs typeface="Calibri"/>
              </a:rPr>
              <a:t>try to </a:t>
            </a:r>
            <a:r>
              <a:rPr sz="1100" spc="-5" dirty="0">
                <a:latin typeface="Calibri"/>
                <a:cs typeface="Calibri"/>
              </a:rPr>
              <a:t>do</a:t>
            </a:r>
            <a:r>
              <a:rPr sz="1100" spc="-75" dirty="0">
                <a:latin typeface="Calibri"/>
                <a:cs typeface="Calibri"/>
              </a:rPr>
              <a:t> </a:t>
            </a:r>
            <a:r>
              <a:rPr sz="1100" spc="-15" dirty="0">
                <a:latin typeface="Calibri"/>
                <a:cs typeface="Calibri"/>
              </a:rPr>
              <a:t>so</a:t>
            </a:r>
            <a:endParaRPr sz="1100" dirty="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dirty="0">
                <a:latin typeface="Calibri"/>
                <a:cs typeface="Calibri"/>
              </a:rPr>
              <a:t>If you are </a:t>
            </a:r>
            <a:r>
              <a:rPr sz="1100" spc="-5" dirty="0">
                <a:latin typeface="Calibri"/>
                <a:cs typeface="Calibri"/>
              </a:rPr>
              <a:t>unable </a:t>
            </a:r>
            <a:r>
              <a:rPr sz="1100" dirty="0">
                <a:latin typeface="Calibri"/>
                <a:cs typeface="Calibri"/>
              </a:rPr>
              <a:t>to </a:t>
            </a:r>
            <a:r>
              <a:rPr sz="1100" spc="-5" dirty="0">
                <a:latin typeface="Calibri"/>
                <a:cs typeface="Calibri"/>
              </a:rPr>
              <a:t>help, </a:t>
            </a:r>
            <a:r>
              <a:rPr sz="1100" spc="-10" dirty="0">
                <a:latin typeface="Calibri"/>
                <a:cs typeface="Calibri"/>
              </a:rPr>
              <a:t>be </a:t>
            </a:r>
            <a:r>
              <a:rPr sz="1100" spc="-5" dirty="0">
                <a:latin typeface="Calibri"/>
                <a:cs typeface="Calibri"/>
              </a:rPr>
              <a:t>polite </a:t>
            </a:r>
            <a:r>
              <a:rPr sz="1100" dirty="0">
                <a:latin typeface="Calibri"/>
                <a:cs typeface="Calibri"/>
              </a:rPr>
              <a:t>and </a:t>
            </a:r>
            <a:r>
              <a:rPr sz="1100" spc="-5" dirty="0">
                <a:latin typeface="Calibri"/>
                <a:cs typeface="Calibri"/>
              </a:rPr>
              <a:t>find </a:t>
            </a:r>
            <a:r>
              <a:rPr sz="1100" dirty="0">
                <a:latin typeface="Calibri"/>
                <a:cs typeface="Calibri"/>
              </a:rPr>
              <a:t>an </a:t>
            </a:r>
            <a:r>
              <a:rPr sz="1100" spc="-5" dirty="0">
                <a:latin typeface="Calibri"/>
                <a:cs typeface="Calibri"/>
              </a:rPr>
              <a:t>associate to assist him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her</a:t>
            </a:r>
          </a:p>
          <a:p>
            <a:pPr marL="927100" lvl="1" indent="-228600">
              <a:lnSpc>
                <a:spcPct val="100000"/>
              </a:lnSpc>
              <a:spcBef>
                <a:spcPts val="225"/>
              </a:spcBef>
              <a:buFont typeface="Courier New"/>
              <a:buChar char="o"/>
              <a:tabLst>
                <a:tab pos="927100" algn="l"/>
                <a:tab pos="927735" algn="l"/>
              </a:tabLst>
            </a:pPr>
            <a:r>
              <a:rPr sz="1100" dirty="0">
                <a:latin typeface="Calibri"/>
                <a:cs typeface="Calibri"/>
              </a:rPr>
              <a:t>Do not </a:t>
            </a:r>
            <a:r>
              <a:rPr sz="1100" spc="-5" dirty="0">
                <a:latin typeface="Calibri"/>
                <a:cs typeface="Calibri"/>
              </a:rPr>
              <a:t>respond </a:t>
            </a:r>
            <a:r>
              <a:rPr sz="1100" dirty="0">
                <a:latin typeface="Calibri"/>
                <a:cs typeface="Calibri"/>
              </a:rPr>
              <a:t>“I </a:t>
            </a:r>
            <a:r>
              <a:rPr sz="1100" spc="-5" dirty="0">
                <a:latin typeface="Calibri"/>
                <a:cs typeface="Calibri"/>
              </a:rPr>
              <a:t>don’t </a:t>
            </a:r>
            <a:r>
              <a:rPr sz="1100" dirty="0">
                <a:latin typeface="Calibri"/>
                <a:cs typeface="Calibri"/>
              </a:rPr>
              <a:t>know. I </a:t>
            </a:r>
            <a:r>
              <a:rPr sz="1100" spc="-5" dirty="0">
                <a:latin typeface="Calibri"/>
                <a:cs typeface="Calibri"/>
              </a:rPr>
              <a:t>don’t </a:t>
            </a:r>
            <a:r>
              <a:rPr sz="1100" dirty="0">
                <a:latin typeface="Calibri"/>
                <a:cs typeface="Calibri"/>
              </a:rPr>
              <a:t>work</a:t>
            </a:r>
            <a:r>
              <a:rPr sz="1100" spc="-7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here.”</a:t>
            </a:r>
            <a:endParaRPr sz="1100" dirty="0">
              <a:latin typeface="Calibri"/>
              <a:cs typeface="Calibri"/>
            </a:endParaRPr>
          </a:p>
          <a:p>
            <a:pPr marL="927100" lvl="1" indent="-228600">
              <a:lnSpc>
                <a:spcPct val="100000"/>
              </a:lnSpc>
              <a:spcBef>
                <a:spcPts val="204"/>
              </a:spcBef>
              <a:buFont typeface="Courier New"/>
              <a:buChar char="o"/>
              <a:tabLst>
                <a:tab pos="927100" algn="l"/>
                <a:tab pos="927735" algn="l"/>
              </a:tabLst>
            </a:pPr>
            <a:r>
              <a:rPr sz="1100" spc="-5" dirty="0">
                <a:latin typeface="Calibri"/>
                <a:cs typeface="Calibri"/>
              </a:rPr>
              <a:t>Remember, </a:t>
            </a:r>
            <a:r>
              <a:rPr sz="1100" dirty="0">
                <a:latin typeface="Calibri"/>
                <a:cs typeface="Calibri"/>
              </a:rPr>
              <a:t>you are </a:t>
            </a:r>
            <a:r>
              <a:rPr sz="1100" spc="-5" dirty="0">
                <a:latin typeface="Calibri"/>
                <a:cs typeface="Calibri"/>
              </a:rPr>
              <a:t>representing </a:t>
            </a:r>
            <a:r>
              <a:rPr sz="1100" dirty="0">
                <a:latin typeface="Calibri"/>
                <a:cs typeface="Calibri"/>
              </a:rPr>
              <a:t>our </a:t>
            </a:r>
            <a:r>
              <a:rPr sz="1100" spc="-5" dirty="0">
                <a:latin typeface="Calibri"/>
                <a:cs typeface="Calibri"/>
              </a:rPr>
              <a:t>company </a:t>
            </a:r>
            <a:r>
              <a:rPr sz="1100" dirty="0">
                <a:latin typeface="Calibri"/>
                <a:cs typeface="Calibri"/>
              </a:rPr>
              <a:t>and </a:t>
            </a:r>
            <a:r>
              <a:rPr sz="1100" spc="-5" dirty="0">
                <a:latin typeface="Calibri"/>
                <a:cs typeface="Calibri"/>
              </a:rPr>
              <a:t>yours while working </a:t>
            </a:r>
            <a:r>
              <a:rPr sz="1100" dirty="0">
                <a:latin typeface="Calibri"/>
                <a:cs typeface="Calibri"/>
              </a:rPr>
              <a:t>in our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stores</a:t>
            </a:r>
            <a:endParaRPr lang="en-US" sz="1100" spc="-5" dirty="0">
              <a:latin typeface="Calibri"/>
              <a:cs typeface="Calibri"/>
            </a:endParaRPr>
          </a:p>
          <a:p>
            <a:pPr marL="927100" lvl="1" indent="-228600">
              <a:lnSpc>
                <a:spcPct val="100000"/>
              </a:lnSpc>
              <a:spcBef>
                <a:spcPts val="204"/>
              </a:spcBef>
              <a:buFont typeface="Courier New"/>
              <a:buChar char="o"/>
              <a:tabLst>
                <a:tab pos="927100" algn="l"/>
                <a:tab pos="927735" algn="l"/>
              </a:tabLst>
            </a:pPr>
            <a:r>
              <a:rPr lang="en-US" sz="1100" dirty="0"/>
              <a:t>We expect our associates to respect our vendors and in turn we expect our vendors to respect our associates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0974" y="444225"/>
            <a:ext cx="6515734" cy="892770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sz="1200" b="1" spc="-5" dirty="0">
                <a:solidFill>
                  <a:srgbClr val="1F477B"/>
                </a:solidFill>
                <a:latin typeface="Calibri"/>
                <a:cs typeface="Calibri"/>
              </a:rPr>
              <a:t>Shelf </a:t>
            </a:r>
            <a:r>
              <a:rPr sz="1200" b="1" dirty="0">
                <a:solidFill>
                  <a:srgbClr val="1F477B"/>
                </a:solidFill>
                <a:latin typeface="Calibri"/>
                <a:cs typeface="Calibri"/>
              </a:rPr>
              <a:t>&amp; Stock</a:t>
            </a:r>
            <a:r>
              <a:rPr sz="1200" b="1" spc="-10" dirty="0">
                <a:solidFill>
                  <a:srgbClr val="1F477B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1F477B"/>
                </a:solidFill>
                <a:latin typeface="Calibri"/>
                <a:cs typeface="Calibri"/>
              </a:rPr>
              <a:t>Conditions</a:t>
            </a:r>
            <a:endParaRPr sz="1200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29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dirty="0">
                <a:latin typeface="Calibri"/>
                <a:cs typeface="Calibri"/>
              </a:rPr>
              <a:t>We </a:t>
            </a:r>
            <a:r>
              <a:rPr sz="1100" spc="-5" dirty="0">
                <a:latin typeface="Calibri"/>
                <a:cs typeface="Calibri"/>
              </a:rPr>
              <a:t>expect to be </a:t>
            </a:r>
            <a:r>
              <a:rPr sz="1100" dirty="0">
                <a:latin typeface="Calibri"/>
                <a:cs typeface="Calibri"/>
              </a:rPr>
              <a:t>in </a:t>
            </a:r>
            <a:r>
              <a:rPr sz="1100" spc="-5" dirty="0">
                <a:latin typeface="Calibri"/>
                <a:cs typeface="Calibri"/>
              </a:rPr>
              <a:t>stock </a:t>
            </a:r>
            <a:r>
              <a:rPr sz="1100" dirty="0">
                <a:latin typeface="Calibri"/>
                <a:cs typeface="Calibri"/>
              </a:rPr>
              <a:t>7 days a</a:t>
            </a:r>
            <a:r>
              <a:rPr sz="1100" spc="-4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week</a:t>
            </a:r>
            <a:endParaRPr sz="1100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spc="-5" dirty="0">
                <a:latin typeface="Calibri"/>
                <a:cs typeface="Calibri"/>
              </a:rPr>
              <a:t>All stores need to be conditioned by 10AM</a:t>
            </a:r>
            <a:endParaRPr sz="1100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spc="-5" dirty="0">
                <a:latin typeface="Calibri"/>
                <a:cs typeface="Calibri"/>
              </a:rPr>
              <a:t>All displays should be filled, blocked and/or consolidated </a:t>
            </a:r>
            <a:r>
              <a:rPr sz="1100" dirty="0">
                <a:latin typeface="Calibri"/>
                <a:cs typeface="Calibri"/>
              </a:rPr>
              <a:t>with each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service</a:t>
            </a:r>
            <a:endParaRPr sz="1100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27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spc="-5" dirty="0">
                <a:latin typeface="Calibri"/>
                <a:cs typeface="Calibri"/>
              </a:rPr>
              <a:t>Vendors are </a:t>
            </a:r>
            <a:r>
              <a:rPr sz="1100" dirty="0">
                <a:latin typeface="Calibri"/>
                <a:cs typeface="Calibri"/>
              </a:rPr>
              <a:t>required to rotate </a:t>
            </a:r>
            <a:r>
              <a:rPr sz="1100" spc="-5" dirty="0">
                <a:latin typeface="Calibri"/>
                <a:cs typeface="Calibri"/>
              </a:rPr>
              <a:t>product </a:t>
            </a:r>
            <a:r>
              <a:rPr sz="1100" spc="-10" dirty="0">
                <a:latin typeface="Calibri"/>
                <a:cs typeface="Calibri"/>
              </a:rPr>
              <a:t>at </a:t>
            </a:r>
            <a:r>
              <a:rPr sz="1100" dirty="0">
                <a:latin typeface="Calibri"/>
                <a:cs typeface="Calibri"/>
              </a:rPr>
              <a:t>all times, </a:t>
            </a:r>
            <a:r>
              <a:rPr sz="1100" spc="-10" dirty="0">
                <a:latin typeface="Calibri"/>
                <a:cs typeface="Calibri"/>
              </a:rPr>
              <a:t>at </a:t>
            </a:r>
            <a:r>
              <a:rPr sz="1100" spc="-5" dirty="0">
                <a:latin typeface="Calibri"/>
                <a:cs typeface="Calibri"/>
              </a:rPr>
              <a:t>every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delivery</a:t>
            </a:r>
            <a:endParaRPr sz="1100" dirty="0">
              <a:latin typeface="Calibri"/>
              <a:cs typeface="Calibri"/>
            </a:endParaRPr>
          </a:p>
          <a:p>
            <a:pPr marL="928369" lvl="1" indent="-228600">
              <a:lnSpc>
                <a:spcPct val="100000"/>
              </a:lnSpc>
              <a:spcBef>
                <a:spcPts val="229"/>
              </a:spcBef>
              <a:buFont typeface="Courier New"/>
              <a:buChar char="o"/>
              <a:tabLst>
                <a:tab pos="928369" algn="l"/>
                <a:tab pos="929005" algn="l"/>
              </a:tabLst>
            </a:pPr>
            <a:r>
              <a:rPr sz="1100" spc="-5" dirty="0">
                <a:latin typeface="Calibri"/>
                <a:cs typeface="Calibri"/>
              </a:rPr>
              <a:t>Outdated product </a:t>
            </a:r>
            <a:r>
              <a:rPr sz="1100" dirty="0">
                <a:latin typeface="Calibri"/>
                <a:cs typeface="Calibri"/>
              </a:rPr>
              <a:t>on the </a:t>
            </a:r>
            <a:r>
              <a:rPr sz="1100" spc="-5" dirty="0">
                <a:latin typeface="Calibri"/>
                <a:cs typeface="Calibri"/>
              </a:rPr>
              <a:t>sales floor </a:t>
            </a:r>
            <a:r>
              <a:rPr sz="1100" dirty="0">
                <a:latin typeface="Calibri"/>
                <a:cs typeface="Calibri"/>
              </a:rPr>
              <a:t>or in </a:t>
            </a:r>
            <a:r>
              <a:rPr sz="1100" spc="-5" dirty="0">
                <a:latin typeface="Calibri"/>
                <a:cs typeface="Calibri"/>
              </a:rPr>
              <a:t>back stock </a:t>
            </a:r>
            <a:r>
              <a:rPr sz="1100" dirty="0">
                <a:latin typeface="Calibri"/>
                <a:cs typeface="Calibri"/>
              </a:rPr>
              <a:t>is not</a:t>
            </a:r>
            <a:r>
              <a:rPr sz="1100" spc="-10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tolerated</a:t>
            </a:r>
            <a:endParaRPr sz="1100" dirty="0">
              <a:latin typeface="Calibri"/>
              <a:cs typeface="Calibri"/>
            </a:endParaRPr>
          </a:p>
          <a:p>
            <a:pPr marL="928369" marR="353695" lvl="1" indent="-228600">
              <a:lnSpc>
                <a:spcPct val="112700"/>
              </a:lnSpc>
              <a:spcBef>
                <a:spcPts val="25"/>
              </a:spcBef>
              <a:buFont typeface="Courier New"/>
              <a:buChar char="o"/>
              <a:tabLst>
                <a:tab pos="928369" algn="l"/>
                <a:tab pos="929005" algn="l"/>
              </a:tabLst>
            </a:pPr>
            <a:r>
              <a:rPr sz="1100" dirty="0">
                <a:latin typeface="Calibri"/>
                <a:cs typeface="Calibri"/>
              </a:rPr>
              <a:t>If an </a:t>
            </a:r>
            <a:r>
              <a:rPr sz="1100" spc="-5" dirty="0">
                <a:latin typeface="Calibri"/>
                <a:cs typeface="Calibri"/>
              </a:rPr>
              <a:t>item </a:t>
            </a:r>
            <a:r>
              <a:rPr sz="1100" dirty="0">
                <a:latin typeface="Calibri"/>
                <a:cs typeface="Calibri"/>
              </a:rPr>
              <a:t>is </a:t>
            </a:r>
            <a:r>
              <a:rPr sz="1100" spc="-5" dirty="0">
                <a:latin typeface="Calibri"/>
                <a:cs typeface="Calibri"/>
              </a:rPr>
              <a:t>going to </a:t>
            </a:r>
            <a:r>
              <a:rPr sz="1100" dirty="0">
                <a:latin typeface="Calibri"/>
                <a:cs typeface="Calibri"/>
              </a:rPr>
              <a:t>expire </a:t>
            </a:r>
            <a:r>
              <a:rPr sz="1100" spc="-5" dirty="0">
                <a:latin typeface="Calibri"/>
                <a:cs typeface="Calibri"/>
              </a:rPr>
              <a:t>prior to </a:t>
            </a:r>
            <a:r>
              <a:rPr sz="1100" dirty="0">
                <a:latin typeface="Calibri"/>
                <a:cs typeface="Calibri"/>
              </a:rPr>
              <a:t>the </a:t>
            </a:r>
            <a:r>
              <a:rPr sz="1100" spc="-5" dirty="0">
                <a:latin typeface="Calibri"/>
                <a:cs typeface="Calibri"/>
              </a:rPr>
              <a:t>next delivery date, </a:t>
            </a:r>
            <a:r>
              <a:rPr sz="1100" dirty="0">
                <a:latin typeface="Calibri"/>
                <a:cs typeface="Calibri"/>
              </a:rPr>
              <a:t>it </a:t>
            </a:r>
            <a:r>
              <a:rPr sz="1100" spc="-5" dirty="0">
                <a:latin typeface="Calibri"/>
                <a:cs typeface="Calibri"/>
              </a:rPr>
              <a:t>needs to be pulled off </a:t>
            </a:r>
            <a:r>
              <a:rPr sz="1100" dirty="0">
                <a:latin typeface="Calibri"/>
                <a:cs typeface="Calibri"/>
              </a:rPr>
              <a:t>the </a:t>
            </a:r>
            <a:r>
              <a:rPr sz="1100" spc="-5" dirty="0">
                <a:latin typeface="Calibri"/>
                <a:cs typeface="Calibri"/>
              </a:rPr>
              <a:t>sales  </a:t>
            </a:r>
            <a:r>
              <a:rPr sz="1100" dirty="0">
                <a:latin typeface="Calibri"/>
                <a:cs typeface="Calibri"/>
              </a:rPr>
              <a:t>floor </a:t>
            </a:r>
            <a:r>
              <a:rPr sz="1100" spc="-5" dirty="0">
                <a:latin typeface="Calibri"/>
                <a:cs typeface="Calibri"/>
              </a:rPr>
              <a:t>during </a:t>
            </a:r>
            <a:r>
              <a:rPr sz="1100" dirty="0">
                <a:latin typeface="Calibri"/>
                <a:cs typeface="Calibri"/>
              </a:rPr>
              <a:t>the </a:t>
            </a:r>
            <a:r>
              <a:rPr sz="1100" spc="-5" dirty="0">
                <a:latin typeface="Calibri"/>
                <a:cs typeface="Calibri"/>
              </a:rPr>
              <a:t>current</a:t>
            </a:r>
            <a:r>
              <a:rPr sz="1100" spc="-4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visit</a:t>
            </a:r>
            <a:endParaRPr sz="1100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620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dirty="0">
                <a:latin typeface="Calibri"/>
                <a:cs typeface="Calibri"/>
              </a:rPr>
              <a:t>Keep the </a:t>
            </a:r>
            <a:r>
              <a:rPr sz="1100" spc="-5" dirty="0">
                <a:latin typeface="Calibri"/>
                <a:cs typeface="Calibri"/>
              </a:rPr>
              <a:t>shelves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sanitized</a:t>
            </a:r>
            <a:endParaRPr sz="1100" dirty="0">
              <a:latin typeface="Calibri"/>
              <a:cs typeface="Calibri"/>
            </a:endParaRPr>
          </a:p>
          <a:p>
            <a:pPr marL="928369" lvl="1" indent="-228600">
              <a:lnSpc>
                <a:spcPct val="100000"/>
              </a:lnSpc>
              <a:spcBef>
                <a:spcPts val="229"/>
              </a:spcBef>
              <a:buFont typeface="Courier New"/>
              <a:buChar char="o"/>
              <a:tabLst>
                <a:tab pos="928369" algn="l"/>
                <a:tab pos="929005" algn="l"/>
              </a:tabLst>
            </a:pPr>
            <a:r>
              <a:rPr sz="1100" spc="-5" dirty="0">
                <a:latin typeface="Calibri"/>
                <a:cs typeface="Calibri"/>
              </a:rPr>
              <a:t>Clean shelves and/or display areas weekly </a:t>
            </a:r>
            <a:r>
              <a:rPr sz="1100" dirty="0">
                <a:latin typeface="Calibri"/>
                <a:cs typeface="Calibri"/>
              </a:rPr>
              <a:t>or more </a:t>
            </a:r>
            <a:r>
              <a:rPr sz="1100" spc="-5" dirty="0">
                <a:latin typeface="Calibri"/>
                <a:cs typeface="Calibri"/>
              </a:rPr>
              <a:t>often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needed</a:t>
            </a:r>
            <a:endParaRPr sz="1100" dirty="0">
              <a:latin typeface="Calibri"/>
              <a:cs typeface="Calibri"/>
            </a:endParaRPr>
          </a:p>
          <a:p>
            <a:pPr marL="928369" lvl="1" indent="-228600">
              <a:lnSpc>
                <a:spcPct val="100000"/>
              </a:lnSpc>
              <a:spcBef>
                <a:spcPts val="204"/>
              </a:spcBef>
              <a:buFont typeface="Courier New"/>
              <a:buChar char="o"/>
              <a:tabLst>
                <a:tab pos="928369" algn="l"/>
                <a:tab pos="929005" algn="l"/>
              </a:tabLst>
            </a:pPr>
            <a:r>
              <a:rPr sz="1100" spc="-5" dirty="0">
                <a:latin typeface="Calibri"/>
                <a:cs typeface="Calibri"/>
              </a:rPr>
              <a:t>Cleaning supplies </a:t>
            </a:r>
            <a:r>
              <a:rPr sz="1100" dirty="0">
                <a:latin typeface="Calibri"/>
                <a:cs typeface="Calibri"/>
              </a:rPr>
              <a:t>are </a:t>
            </a:r>
            <a:r>
              <a:rPr sz="1100" spc="-5" dirty="0">
                <a:latin typeface="Calibri"/>
                <a:cs typeface="Calibri"/>
              </a:rPr>
              <a:t>located </a:t>
            </a:r>
            <a:r>
              <a:rPr sz="1100" dirty="0">
                <a:latin typeface="Calibri"/>
                <a:cs typeface="Calibri"/>
              </a:rPr>
              <a:t>at </a:t>
            </a:r>
            <a:r>
              <a:rPr sz="1100" spc="-5" dirty="0">
                <a:latin typeface="Calibri"/>
                <a:cs typeface="Calibri"/>
              </a:rPr>
              <a:t>receiving </a:t>
            </a:r>
            <a:r>
              <a:rPr sz="1100" dirty="0">
                <a:latin typeface="Calibri"/>
                <a:cs typeface="Calibri"/>
              </a:rPr>
              <a:t>or </a:t>
            </a:r>
            <a:r>
              <a:rPr sz="1100" spc="-5" dirty="0">
                <a:latin typeface="Calibri"/>
                <a:cs typeface="Calibri"/>
              </a:rPr>
              <a:t>customer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service</a:t>
            </a:r>
            <a:endParaRPr lang="en-US" sz="1100" spc="-5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27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lang="en-US" sz="1100" spc="-5" dirty="0">
                <a:latin typeface="Calibri"/>
                <a:cs typeface="Calibri"/>
              </a:rPr>
              <a:t>Shelf conditions should be </a:t>
            </a:r>
            <a:r>
              <a:rPr lang="en-US" sz="1100" dirty="0">
                <a:latin typeface="Calibri"/>
                <a:cs typeface="Calibri"/>
              </a:rPr>
              <a:t>blocked and </a:t>
            </a:r>
            <a:r>
              <a:rPr lang="en-US" sz="1100" spc="-5" dirty="0">
                <a:latin typeface="Calibri"/>
                <a:cs typeface="Calibri"/>
              </a:rPr>
              <a:t>fronted with each</a:t>
            </a:r>
            <a:r>
              <a:rPr lang="en-US" sz="1100" spc="-40" dirty="0">
                <a:latin typeface="Calibri"/>
                <a:cs typeface="Calibri"/>
              </a:rPr>
              <a:t> </a:t>
            </a:r>
            <a:r>
              <a:rPr lang="en-US" sz="1100" spc="-5" dirty="0">
                <a:latin typeface="Calibri"/>
                <a:cs typeface="Calibri"/>
              </a:rPr>
              <a:t>service (This includes Top Stock)</a:t>
            </a:r>
          </a:p>
          <a:p>
            <a:pPr marL="928370" lvl="1" indent="-228600">
              <a:spcBef>
                <a:spcPts val="27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lang="en-US" sz="1100" spc="-5" dirty="0">
                <a:latin typeface="Calibri"/>
                <a:cs typeface="Calibri"/>
              </a:rPr>
              <a:t>Top Stock policy should be followed (no more than 10lbs per item and 40lbs per 4ft section)</a:t>
            </a:r>
          </a:p>
          <a:p>
            <a:pPr marL="928370" lvl="1" indent="-228600">
              <a:spcBef>
                <a:spcPts val="27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lang="en-US" sz="1100" dirty="0">
                <a:latin typeface="Calibri"/>
                <a:cs typeface="Calibri"/>
              </a:rPr>
              <a:t>Top Stock ladder should be replaced in backroom after use and never left unattended</a:t>
            </a:r>
          </a:p>
          <a:p>
            <a:pPr marL="928370" lvl="1" indent="-228600">
              <a:spcBef>
                <a:spcPts val="27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endParaRPr lang="en-US" sz="1100" dirty="0">
              <a:latin typeface="Calibri"/>
              <a:cs typeface="Calibri"/>
            </a:endParaRPr>
          </a:p>
          <a:p>
            <a:pPr marL="928370" lvl="1" indent="-228600">
              <a:spcBef>
                <a:spcPts val="27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endParaRPr lang="en-US" sz="1100" dirty="0">
              <a:latin typeface="Calibri"/>
              <a:cs typeface="Calibri"/>
            </a:endParaRPr>
          </a:p>
          <a:p>
            <a:pPr marL="928370" lvl="1" indent="-228600">
              <a:spcBef>
                <a:spcPts val="27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endParaRPr lang="en-US" sz="1100" dirty="0">
              <a:latin typeface="Calibri"/>
              <a:cs typeface="Calibri"/>
            </a:endParaRPr>
          </a:p>
          <a:p>
            <a:pPr marL="699770" lvl="1">
              <a:spcBef>
                <a:spcPts val="275"/>
              </a:spcBef>
              <a:tabLst>
                <a:tab pos="471170" algn="l"/>
                <a:tab pos="471805" algn="l"/>
              </a:tabLst>
            </a:pPr>
            <a:endParaRPr lang="en-US" sz="1100" dirty="0">
              <a:latin typeface="Calibri"/>
              <a:cs typeface="Calibri"/>
            </a:endParaRPr>
          </a:p>
          <a:p>
            <a:pPr marL="928369" lvl="1" indent="-228600">
              <a:lnSpc>
                <a:spcPct val="100000"/>
              </a:lnSpc>
              <a:spcBef>
                <a:spcPts val="204"/>
              </a:spcBef>
              <a:buFont typeface="Courier New"/>
              <a:buChar char="o"/>
              <a:tabLst>
                <a:tab pos="928369" algn="l"/>
                <a:tab pos="929005" algn="l"/>
              </a:tabLst>
            </a:pPr>
            <a:endParaRPr sz="1100"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Courier New"/>
              <a:buChar char="o"/>
            </a:pPr>
            <a:endParaRPr sz="1000" dirty="0">
              <a:latin typeface="Times New Roman"/>
              <a:cs typeface="Times New Roman"/>
            </a:endParaRPr>
          </a:p>
          <a:p>
            <a:pPr marL="13970">
              <a:lnSpc>
                <a:spcPct val="100000"/>
              </a:lnSpc>
            </a:pPr>
            <a:r>
              <a:rPr sz="1200" b="1" spc="-5" dirty="0">
                <a:solidFill>
                  <a:srgbClr val="1F477B"/>
                </a:solidFill>
                <a:latin typeface="Calibri"/>
                <a:cs typeface="Calibri"/>
              </a:rPr>
              <a:t>Shelf Tags </a:t>
            </a:r>
            <a:r>
              <a:rPr sz="1200" b="1" dirty="0">
                <a:solidFill>
                  <a:srgbClr val="1F477B"/>
                </a:solidFill>
                <a:latin typeface="Calibri"/>
                <a:cs typeface="Calibri"/>
              </a:rPr>
              <a:t>&amp; </a:t>
            </a:r>
            <a:r>
              <a:rPr sz="1200" b="1" spc="-5" dirty="0">
                <a:solidFill>
                  <a:srgbClr val="1F477B"/>
                </a:solidFill>
                <a:latin typeface="Calibri"/>
                <a:cs typeface="Calibri"/>
              </a:rPr>
              <a:t>Stickered</a:t>
            </a:r>
            <a:r>
              <a:rPr sz="1200" b="1" spc="20" dirty="0">
                <a:solidFill>
                  <a:srgbClr val="1F477B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1F477B"/>
                </a:solidFill>
                <a:latin typeface="Calibri"/>
                <a:cs typeface="Calibri"/>
              </a:rPr>
              <a:t>Product</a:t>
            </a:r>
            <a:endParaRPr sz="1200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29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spc="-5" dirty="0">
                <a:latin typeface="Calibri"/>
                <a:cs typeface="Calibri"/>
              </a:rPr>
              <a:t>Vendors should </a:t>
            </a:r>
            <a:r>
              <a:rPr sz="1100" dirty="0">
                <a:latin typeface="Calibri"/>
                <a:cs typeface="Calibri"/>
              </a:rPr>
              <a:t>not </a:t>
            </a:r>
            <a:r>
              <a:rPr sz="1100" spc="-5" dirty="0">
                <a:latin typeface="Calibri"/>
                <a:cs typeface="Calibri"/>
              </a:rPr>
              <a:t>adjust </a:t>
            </a:r>
            <a:r>
              <a:rPr sz="1100" dirty="0">
                <a:latin typeface="Calibri"/>
                <a:cs typeface="Calibri"/>
              </a:rPr>
              <a:t>or </a:t>
            </a:r>
            <a:r>
              <a:rPr sz="1100" spc="-5" dirty="0">
                <a:latin typeface="Calibri"/>
                <a:cs typeface="Calibri"/>
              </a:rPr>
              <a:t>remove shelf </a:t>
            </a:r>
            <a:r>
              <a:rPr sz="1100" dirty="0">
                <a:latin typeface="Calibri"/>
                <a:cs typeface="Calibri"/>
              </a:rPr>
              <a:t>tags </a:t>
            </a:r>
            <a:r>
              <a:rPr sz="1100" spc="-5" dirty="0">
                <a:latin typeface="Calibri"/>
                <a:cs typeface="Calibri"/>
              </a:rPr>
              <a:t>without</a:t>
            </a:r>
            <a:r>
              <a:rPr sz="1100" spc="-7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approval</a:t>
            </a:r>
          </a:p>
          <a:p>
            <a:pPr marL="47117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spc="-5" dirty="0">
                <a:latin typeface="Calibri"/>
                <a:cs typeface="Calibri"/>
              </a:rPr>
              <a:t>Vendors should ensure </a:t>
            </a:r>
            <a:r>
              <a:rPr sz="1100" dirty="0">
                <a:latin typeface="Calibri"/>
                <a:cs typeface="Calibri"/>
              </a:rPr>
              <a:t>all displays are </a:t>
            </a:r>
            <a:r>
              <a:rPr sz="1100" spc="-5" dirty="0">
                <a:latin typeface="Calibri"/>
                <a:cs typeface="Calibri"/>
              </a:rPr>
              <a:t>signed before leaving the</a:t>
            </a:r>
            <a:r>
              <a:rPr sz="1100" spc="-5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store</a:t>
            </a:r>
            <a:endParaRPr sz="1100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27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spc="-5" dirty="0">
                <a:latin typeface="Calibri"/>
                <a:cs typeface="Calibri"/>
              </a:rPr>
              <a:t>Vendors should communicate shelf </a:t>
            </a:r>
            <a:r>
              <a:rPr sz="1100" dirty="0">
                <a:latin typeface="Calibri"/>
                <a:cs typeface="Calibri"/>
              </a:rPr>
              <a:t>tag </a:t>
            </a:r>
            <a:r>
              <a:rPr sz="1100" spc="-5" dirty="0">
                <a:latin typeface="Calibri"/>
                <a:cs typeface="Calibri"/>
              </a:rPr>
              <a:t>discrepancies </a:t>
            </a:r>
            <a:r>
              <a:rPr sz="1100" dirty="0">
                <a:latin typeface="Calibri"/>
                <a:cs typeface="Calibri"/>
              </a:rPr>
              <a:t>with the </a:t>
            </a:r>
            <a:r>
              <a:rPr sz="1100" spc="-5" dirty="0">
                <a:latin typeface="Calibri"/>
                <a:cs typeface="Calibri"/>
              </a:rPr>
              <a:t>Pricing Accuracy Coordinator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(PAC)</a:t>
            </a:r>
            <a:endParaRPr sz="1100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spc="-5" dirty="0">
                <a:latin typeface="Calibri"/>
                <a:cs typeface="Calibri"/>
              </a:rPr>
              <a:t>Correct use </a:t>
            </a:r>
            <a:r>
              <a:rPr sz="1100" dirty="0">
                <a:latin typeface="Calibri"/>
                <a:cs typeface="Calibri"/>
              </a:rPr>
              <a:t>of </a:t>
            </a:r>
            <a:r>
              <a:rPr sz="1100" spc="-5" dirty="0">
                <a:latin typeface="Calibri"/>
                <a:cs typeface="Calibri"/>
              </a:rPr>
              <a:t>promotional stickers are allowed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product</a:t>
            </a:r>
            <a:endParaRPr sz="1100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dirty="0">
                <a:latin typeface="Calibri"/>
                <a:cs typeface="Calibri"/>
              </a:rPr>
              <a:t>BOGO </a:t>
            </a:r>
            <a:r>
              <a:rPr sz="1100" spc="-5" dirty="0">
                <a:latin typeface="Calibri"/>
                <a:cs typeface="Calibri"/>
              </a:rPr>
              <a:t>stickers </a:t>
            </a:r>
            <a:r>
              <a:rPr sz="1100" dirty="0">
                <a:latin typeface="Calibri"/>
                <a:cs typeface="Calibri"/>
              </a:rPr>
              <a:t>or </a:t>
            </a:r>
            <a:r>
              <a:rPr sz="1100" spc="-5" dirty="0">
                <a:latin typeface="Calibri"/>
                <a:cs typeface="Calibri"/>
              </a:rPr>
              <a:t>price points must state “With Club</a:t>
            </a:r>
            <a:r>
              <a:rPr sz="1100" spc="-5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Card”</a:t>
            </a:r>
            <a:endParaRPr sz="1100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27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spc="-5" dirty="0">
                <a:latin typeface="Calibri"/>
                <a:cs typeface="Calibri"/>
              </a:rPr>
              <a:t>Stickers should </a:t>
            </a:r>
            <a:r>
              <a:rPr sz="1100" dirty="0">
                <a:latin typeface="Calibri"/>
                <a:cs typeface="Calibri"/>
              </a:rPr>
              <a:t>mainly </a:t>
            </a:r>
            <a:r>
              <a:rPr sz="1100" spc="-10" dirty="0">
                <a:latin typeface="Calibri"/>
                <a:cs typeface="Calibri"/>
              </a:rPr>
              <a:t>be </a:t>
            </a:r>
            <a:r>
              <a:rPr sz="1100" spc="-5" dirty="0">
                <a:latin typeface="Calibri"/>
                <a:cs typeface="Calibri"/>
              </a:rPr>
              <a:t>loaded </a:t>
            </a:r>
            <a:r>
              <a:rPr sz="1100" dirty="0">
                <a:latin typeface="Calibri"/>
                <a:cs typeface="Calibri"/>
              </a:rPr>
              <a:t>at the start of the</a:t>
            </a:r>
            <a:r>
              <a:rPr sz="1100" spc="-1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promotion</a:t>
            </a:r>
            <a:endParaRPr sz="1100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27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spc="-5" dirty="0">
                <a:latin typeface="Calibri"/>
                <a:cs typeface="Calibri"/>
              </a:rPr>
              <a:t>All stickers need to be removed </a:t>
            </a:r>
            <a:r>
              <a:rPr sz="1100" dirty="0">
                <a:latin typeface="Calibri"/>
                <a:cs typeface="Calibri"/>
              </a:rPr>
              <a:t>at the end of the </a:t>
            </a:r>
            <a:r>
              <a:rPr sz="1100" spc="-5" dirty="0">
                <a:latin typeface="Calibri"/>
                <a:cs typeface="Calibri"/>
              </a:rPr>
              <a:t>promotional </a:t>
            </a:r>
            <a:r>
              <a:rPr sz="1100" dirty="0">
                <a:latin typeface="Calibri"/>
                <a:cs typeface="Calibri"/>
              </a:rPr>
              <a:t>club</a:t>
            </a:r>
            <a:r>
              <a:rPr sz="1100" spc="-5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period</a:t>
            </a:r>
          </a:p>
          <a:p>
            <a:pPr marL="928369" lvl="1" indent="-228600">
              <a:lnSpc>
                <a:spcPct val="100000"/>
              </a:lnSpc>
              <a:spcBef>
                <a:spcPts val="240"/>
              </a:spcBef>
              <a:buFont typeface="Courier New"/>
              <a:buChar char="o"/>
              <a:tabLst>
                <a:tab pos="928369" algn="l"/>
                <a:tab pos="929005" algn="l"/>
              </a:tabLst>
            </a:pPr>
            <a:r>
              <a:rPr sz="1100" spc="-5" dirty="0">
                <a:latin typeface="Calibri"/>
                <a:cs typeface="Calibri"/>
              </a:rPr>
              <a:t>The product </a:t>
            </a:r>
            <a:r>
              <a:rPr sz="1100" dirty="0">
                <a:latin typeface="Calibri"/>
                <a:cs typeface="Calibri"/>
              </a:rPr>
              <a:t>will </a:t>
            </a:r>
            <a:r>
              <a:rPr sz="1100" spc="-5" dirty="0">
                <a:latin typeface="Calibri"/>
                <a:cs typeface="Calibri"/>
              </a:rPr>
              <a:t>need to </a:t>
            </a:r>
            <a:r>
              <a:rPr sz="1100" spc="-10" dirty="0">
                <a:latin typeface="Calibri"/>
                <a:cs typeface="Calibri"/>
              </a:rPr>
              <a:t>be </a:t>
            </a:r>
            <a:r>
              <a:rPr sz="1100" spc="-5" dirty="0">
                <a:latin typeface="Calibri"/>
                <a:cs typeface="Calibri"/>
              </a:rPr>
              <a:t>credited </a:t>
            </a:r>
            <a:r>
              <a:rPr sz="1100" dirty="0">
                <a:latin typeface="Calibri"/>
                <a:cs typeface="Calibri"/>
              </a:rPr>
              <a:t>out if the </a:t>
            </a:r>
            <a:r>
              <a:rPr sz="1100" spc="-5" dirty="0">
                <a:latin typeface="Calibri"/>
                <a:cs typeface="Calibri"/>
              </a:rPr>
              <a:t>sticker </a:t>
            </a:r>
            <a:r>
              <a:rPr sz="1100" dirty="0">
                <a:latin typeface="Calibri"/>
                <a:cs typeface="Calibri"/>
              </a:rPr>
              <a:t>does not </a:t>
            </a:r>
            <a:r>
              <a:rPr sz="1100" spc="-5" dirty="0">
                <a:latin typeface="Calibri"/>
                <a:cs typeface="Calibri"/>
              </a:rPr>
              <a:t>pull </a:t>
            </a:r>
            <a:r>
              <a:rPr sz="1100" dirty="0">
                <a:latin typeface="Calibri"/>
                <a:cs typeface="Calibri"/>
              </a:rPr>
              <a:t>off</a:t>
            </a:r>
            <a:r>
              <a:rPr sz="1100" spc="-7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cleanly</a:t>
            </a:r>
            <a:endParaRPr sz="1100"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Font typeface="Courier New"/>
              <a:buChar char="o"/>
            </a:pPr>
            <a:endParaRPr sz="10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1F477B"/>
                </a:solidFill>
                <a:latin typeface="Calibri"/>
                <a:cs typeface="Calibri"/>
              </a:rPr>
              <a:t>Planogram</a:t>
            </a:r>
            <a:r>
              <a:rPr sz="1200" b="1" spc="-10" dirty="0">
                <a:solidFill>
                  <a:srgbClr val="1F477B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1F477B"/>
                </a:solidFill>
                <a:latin typeface="Calibri"/>
                <a:cs typeface="Calibri"/>
              </a:rPr>
              <a:t>Integrity</a:t>
            </a:r>
            <a:endParaRPr sz="1200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29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dirty="0">
                <a:latin typeface="Calibri"/>
                <a:cs typeface="Calibri"/>
              </a:rPr>
              <a:t>We </a:t>
            </a:r>
            <a:r>
              <a:rPr sz="1100" spc="-5" dirty="0">
                <a:latin typeface="Calibri"/>
                <a:cs typeface="Calibri"/>
              </a:rPr>
              <a:t>expect </a:t>
            </a:r>
            <a:r>
              <a:rPr sz="1100" dirty="0">
                <a:latin typeface="Calibri"/>
                <a:cs typeface="Calibri"/>
              </a:rPr>
              <a:t>the </a:t>
            </a:r>
            <a:r>
              <a:rPr sz="1100" spc="-5" dirty="0">
                <a:latin typeface="Calibri"/>
                <a:cs typeface="Calibri"/>
              </a:rPr>
              <a:t>planogram integrity </a:t>
            </a:r>
            <a:r>
              <a:rPr sz="1100" dirty="0">
                <a:latin typeface="Calibri"/>
                <a:cs typeface="Calibri"/>
              </a:rPr>
              <a:t>to </a:t>
            </a:r>
            <a:r>
              <a:rPr sz="1100" spc="-5" dirty="0">
                <a:latin typeface="Calibri"/>
                <a:cs typeface="Calibri"/>
              </a:rPr>
              <a:t>be</a:t>
            </a:r>
            <a:r>
              <a:rPr sz="1100" spc="-5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maintained</a:t>
            </a:r>
          </a:p>
          <a:p>
            <a:pPr marL="47117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dirty="0">
                <a:latin typeface="Calibri"/>
                <a:cs typeface="Calibri"/>
              </a:rPr>
              <a:t>Do not </a:t>
            </a:r>
            <a:r>
              <a:rPr sz="1100" spc="-5" dirty="0">
                <a:latin typeface="Calibri"/>
                <a:cs typeface="Calibri"/>
              </a:rPr>
              <a:t>cover </a:t>
            </a:r>
            <a:r>
              <a:rPr sz="1100" dirty="0">
                <a:latin typeface="Calibri"/>
                <a:cs typeface="Calibri"/>
              </a:rPr>
              <a:t>over </a:t>
            </a:r>
            <a:r>
              <a:rPr sz="1100" spc="-5" dirty="0">
                <a:latin typeface="Calibri"/>
                <a:cs typeface="Calibri"/>
              </a:rPr>
              <a:t>holes </a:t>
            </a:r>
            <a:r>
              <a:rPr sz="1100" dirty="0">
                <a:latin typeface="Calibri"/>
                <a:cs typeface="Calibri"/>
              </a:rPr>
              <a:t>on the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shelves</a:t>
            </a:r>
            <a:endParaRPr sz="11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30"/>
              </a:spcBef>
            </a:pPr>
            <a:r>
              <a:rPr sz="1200" b="1" spc="-5" dirty="0">
                <a:solidFill>
                  <a:srgbClr val="1F477B"/>
                </a:solidFill>
                <a:latin typeface="Calibri"/>
                <a:cs typeface="Calibri"/>
              </a:rPr>
              <a:t>Display Change</a:t>
            </a:r>
            <a:r>
              <a:rPr sz="1200" b="1" spc="-10" dirty="0">
                <a:solidFill>
                  <a:srgbClr val="1F477B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1F477B"/>
                </a:solidFill>
                <a:latin typeface="Calibri"/>
                <a:cs typeface="Calibri"/>
              </a:rPr>
              <a:t>Over</a:t>
            </a:r>
            <a:endParaRPr sz="1200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dirty="0">
                <a:highlight>
                  <a:srgbClr val="FFFF00"/>
                </a:highlight>
                <a:latin typeface="Calibri"/>
                <a:cs typeface="Calibri"/>
              </a:rPr>
              <a:t>Display changeovers </a:t>
            </a:r>
            <a:r>
              <a:rPr sz="1100" spc="-5" dirty="0">
                <a:highlight>
                  <a:srgbClr val="FFFF00"/>
                </a:highlight>
                <a:latin typeface="Calibri"/>
                <a:cs typeface="Calibri"/>
              </a:rPr>
              <a:t>must </a:t>
            </a:r>
            <a:r>
              <a:rPr sz="1100" dirty="0">
                <a:highlight>
                  <a:srgbClr val="FFFF00"/>
                </a:highlight>
                <a:latin typeface="Calibri"/>
                <a:cs typeface="Calibri"/>
              </a:rPr>
              <a:t>occur </a:t>
            </a:r>
            <a:r>
              <a:rPr sz="1100" spc="-5" dirty="0">
                <a:highlight>
                  <a:srgbClr val="FFFF00"/>
                </a:highlight>
                <a:latin typeface="Calibri"/>
                <a:cs typeface="Calibri"/>
              </a:rPr>
              <a:t>after 6pm </a:t>
            </a:r>
            <a:r>
              <a:rPr sz="1100" dirty="0">
                <a:highlight>
                  <a:srgbClr val="FFFF00"/>
                </a:highlight>
                <a:latin typeface="Calibri"/>
                <a:cs typeface="Calibri"/>
              </a:rPr>
              <a:t>on </a:t>
            </a:r>
            <a:r>
              <a:rPr sz="1100" spc="-5" dirty="0">
                <a:highlight>
                  <a:srgbClr val="FFFF00"/>
                </a:highlight>
                <a:latin typeface="Calibri"/>
                <a:cs typeface="Calibri"/>
              </a:rPr>
              <a:t>Wednesday </a:t>
            </a:r>
            <a:r>
              <a:rPr sz="1100" dirty="0">
                <a:highlight>
                  <a:srgbClr val="FFFF00"/>
                </a:highlight>
                <a:latin typeface="Calibri"/>
                <a:cs typeface="Calibri"/>
              </a:rPr>
              <a:t>and </a:t>
            </a:r>
            <a:r>
              <a:rPr sz="1100" spc="-5" dirty="0">
                <a:highlight>
                  <a:srgbClr val="FFFF00"/>
                </a:highlight>
                <a:latin typeface="Calibri"/>
                <a:cs typeface="Calibri"/>
              </a:rPr>
              <a:t>be completed by </a:t>
            </a:r>
            <a:r>
              <a:rPr sz="1100" dirty="0">
                <a:highlight>
                  <a:srgbClr val="FFFF00"/>
                </a:highlight>
                <a:latin typeface="Calibri"/>
                <a:cs typeface="Calibri"/>
              </a:rPr>
              <a:t>8am Thursday</a:t>
            </a:r>
            <a:r>
              <a:rPr sz="1100" spc="-110" dirty="0">
                <a:highlight>
                  <a:srgbClr val="FFFF00"/>
                </a:highlight>
                <a:latin typeface="Calibri"/>
                <a:cs typeface="Calibri"/>
              </a:rPr>
              <a:t> </a:t>
            </a:r>
            <a:r>
              <a:rPr sz="1100" spc="-5" dirty="0">
                <a:highlight>
                  <a:srgbClr val="FFFF00"/>
                </a:highlight>
                <a:latin typeface="Calibri"/>
                <a:cs typeface="Calibri"/>
              </a:rPr>
              <a:t>morning</a:t>
            </a:r>
            <a:endParaRPr sz="1100" dirty="0">
              <a:highlight>
                <a:srgbClr val="FFFF00"/>
              </a:highlight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spc="-5" dirty="0">
                <a:latin typeface="Calibri"/>
                <a:cs typeface="Calibri"/>
              </a:rPr>
              <a:t>Accommodate store management </a:t>
            </a:r>
            <a:r>
              <a:rPr sz="1100" dirty="0">
                <a:latin typeface="Calibri"/>
                <a:cs typeface="Calibri"/>
              </a:rPr>
              <a:t>on </a:t>
            </a:r>
            <a:r>
              <a:rPr sz="1100" spc="-5" dirty="0">
                <a:latin typeface="Calibri"/>
                <a:cs typeface="Calibri"/>
              </a:rPr>
              <a:t>special</a:t>
            </a:r>
            <a:r>
              <a:rPr sz="1100" spc="-5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activities</a:t>
            </a:r>
            <a:endParaRPr sz="11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sz="1200" b="1" dirty="0">
                <a:solidFill>
                  <a:srgbClr val="1F477B"/>
                </a:solidFill>
                <a:latin typeface="Calibri"/>
                <a:cs typeface="Calibri"/>
              </a:rPr>
              <a:t>On </a:t>
            </a:r>
            <a:r>
              <a:rPr sz="1200" b="1" spc="-5" dirty="0">
                <a:solidFill>
                  <a:srgbClr val="1F477B"/>
                </a:solidFill>
                <a:latin typeface="Calibri"/>
                <a:cs typeface="Calibri"/>
              </a:rPr>
              <a:t>the Sales</a:t>
            </a:r>
            <a:r>
              <a:rPr sz="1200" b="1" dirty="0">
                <a:solidFill>
                  <a:srgbClr val="1F477B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1F477B"/>
                </a:solidFill>
                <a:latin typeface="Calibri"/>
                <a:cs typeface="Calibri"/>
              </a:rPr>
              <a:t>Floor</a:t>
            </a:r>
            <a:endParaRPr sz="1200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30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dirty="0">
                <a:latin typeface="Calibri"/>
                <a:cs typeface="Calibri"/>
              </a:rPr>
              <a:t>Do not </a:t>
            </a:r>
            <a:r>
              <a:rPr sz="1100" spc="-5" dirty="0">
                <a:latin typeface="Calibri"/>
                <a:cs typeface="Calibri"/>
              </a:rPr>
              <a:t>leave </a:t>
            </a:r>
            <a:r>
              <a:rPr sz="1100" dirty="0">
                <a:latin typeface="Calibri"/>
                <a:cs typeface="Calibri"/>
              </a:rPr>
              <a:t>trash on the </a:t>
            </a:r>
            <a:r>
              <a:rPr sz="1100" spc="-5" dirty="0">
                <a:latin typeface="Calibri"/>
                <a:cs typeface="Calibri"/>
              </a:rPr>
              <a:t>sales</a:t>
            </a:r>
            <a:r>
              <a:rPr sz="1100" spc="-114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floor</a:t>
            </a:r>
            <a:endParaRPr sz="1100" dirty="0">
              <a:latin typeface="Calibri"/>
              <a:cs typeface="Calibri"/>
            </a:endParaRPr>
          </a:p>
          <a:p>
            <a:pPr marL="471170" marR="5080" indent="-228600">
              <a:lnSpc>
                <a:spcPct val="100899"/>
              </a:lnSpc>
              <a:spcBef>
                <a:spcPts val="26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dirty="0">
                <a:latin typeface="Calibri"/>
                <a:cs typeface="Calibri"/>
              </a:rPr>
              <a:t>U-boats or </a:t>
            </a:r>
            <a:r>
              <a:rPr sz="1100" spc="-5" dirty="0">
                <a:latin typeface="Calibri"/>
                <a:cs typeface="Calibri"/>
              </a:rPr>
              <a:t>appropriately sized </a:t>
            </a:r>
            <a:r>
              <a:rPr sz="1100" dirty="0">
                <a:latin typeface="Calibri"/>
                <a:cs typeface="Calibri"/>
              </a:rPr>
              <a:t>vendor </a:t>
            </a:r>
            <a:r>
              <a:rPr sz="1100" spc="-5" dirty="0">
                <a:latin typeface="Calibri"/>
                <a:cs typeface="Calibri"/>
              </a:rPr>
              <a:t>carts should be used </a:t>
            </a:r>
            <a:r>
              <a:rPr sz="1100" dirty="0">
                <a:latin typeface="Calibri"/>
                <a:cs typeface="Calibri"/>
              </a:rPr>
              <a:t>for </a:t>
            </a:r>
            <a:r>
              <a:rPr sz="1100" spc="-5" dirty="0">
                <a:latin typeface="Calibri"/>
                <a:cs typeface="Calibri"/>
              </a:rPr>
              <a:t>stocking product on </a:t>
            </a:r>
            <a:r>
              <a:rPr sz="1100" dirty="0">
                <a:latin typeface="Calibri"/>
                <a:cs typeface="Calibri"/>
              </a:rPr>
              <a:t>the </a:t>
            </a:r>
            <a:r>
              <a:rPr sz="1100" spc="-5" dirty="0">
                <a:latin typeface="Calibri"/>
                <a:cs typeface="Calibri"/>
              </a:rPr>
              <a:t>sales floor (shelves  must </a:t>
            </a:r>
            <a:r>
              <a:rPr sz="1100" spc="-10" dirty="0">
                <a:latin typeface="Calibri"/>
                <a:cs typeface="Calibri"/>
              </a:rPr>
              <a:t>be </a:t>
            </a:r>
            <a:r>
              <a:rPr sz="1100" spc="-5" dirty="0">
                <a:latin typeface="Calibri"/>
                <a:cs typeface="Calibri"/>
              </a:rPr>
              <a:t>used </a:t>
            </a:r>
            <a:r>
              <a:rPr sz="1100" dirty="0">
                <a:latin typeface="Calibri"/>
                <a:cs typeface="Calibri"/>
              </a:rPr>
              <a:t>on U-Boats </a:t>
            </a:r>
            <a:r>
              <a:rPr sz="1100" spc="-5" dirty="0">
                <a:latin typeface="Calibri"/>
                <a:cs typeface="Calibri"/>
              </a:rPr>
              <a:t>at </a:t>
            </a:r>
            <a:r>
              <a:rPr sz="1100" dirty="0">
                <a:latin typeface="Calibri"/>
                <a:cs typeface="Calibri"/>
              </a:rPr>
              <a:t>all </a:t>
            </a:r>
            <a:r>
              <a:rPr sz="1100" spc="-5" dirty="0">
                <a:latin typeface="Calibri"/>
                <a:cs typeface="Calibri"/>
              </a:rPr>
              <a:t>times, no exceptions)</a:t>
            </a:r>
            <a:endParaRPr lang="en-US" sz="1100" dirty="0">
              <a:latin typeface="Calibri"/>
              <a:cs typeface="Calibri"/>
            </a:endParaRPr>
          </a:p>
          <a:p>
            <a:pPr marL="471170" marR="5080" indent="-228600">
              <a:lnSpc>
                <a:spcPct val="100899"/>
              </a:lnSpc>
              <a:spcBef>
                <a:spcPts val="265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spc="-5" dirty="0">
                <a:latin typeface="Calibri"/>
                <a:cs typeface="Calibri"/>
              </a:rPr>
              <a:t>Eating </a:t>
            </a:r>
            <a:r>
              <a:rPr sz="1100" dirty="0">
                <a:latin typeface="Calibri"/>
                <a:cs typeface="Calibri"/>
              </a:rPr>
              <a:t>and </a:t>
            </a:r>
            <a:r>
              <a:rPr sz="1100" spc="-5" dirty="0">
                <a:latin typeface="Calibri"/>
                <a:cs typeface="Calibri"/>
              </a:rPr>
              <a:t>drinking </a:t>
            </a:r>
            <a:r>
              <a:rPr sz="1100" dirty="0">
                <a:latin typeface="Calibri"/>
                <a:cs typeface="Calibri"/>
              </a:rPr>
              <a:t>on the </a:t>
            </a:r>
            <a:r>
              <a:rPr sz="1100" spc="-5" dirty="0">
                <a:latin typeface="Calibri"/>
                <a:cs typeface="Calibri"/>
              </a:rPr>
              <a:t>sales floor </a:t>
            </a:r>
            <a:r>
              <a:rPr sz="1100" dirty="0">
                <a:latin typeface="Calibri"/>
                <a:cs typeface="Calibri"/>
              </a:rPr>
              <a:t>or in the </a:t>
            </a:r>
            <a:r>
              <a:rPr sz="1100" spc="-5" dirty="0">
                <a:latin typeface="Calibri"/>
                <a:cs typeface="Calibri"/>
              </a:rPr>
              <a:t>backroom </a:t>
            </a:r>
            <a:r>
              <a:rPr sz="1100" dirty="0">
                <a:latin typeface="Calibri"/>
                <a:cs typeface="Calibri"/>
              </a:rPr>
              <a:t>is </a:t>
            </a:r>
            <a:r>
              <a:rPr sz="1100" spc="-5" dirty="0">
                <a:latin typeface="Calibri"/>
                <a:cs typeface="Calibri"/>
              </a:rPr>
              <a:t>strictly</a:t>
            </a:r>
            <a:r>
              <a:rPr sz="1100" spc="-12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prohibited</a:t>
            </a:r>
            <a:endParaRPr sz="1100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sz="1100" spc="-5" dirty="0">
                <a:latin typeface="Calibri"/>
                <a:cs typeface="Calibri"/>
              </a:rPr>
              <a:t>Tobacco </a:t>
            </a:r>
            <a:r>
              <a:rPr sz="1100" spc="-10" dirty="0">
                <a:latin typeface="Calibri"/>
                <a:cs typeface="Calibri"/>
              </a:rPr>
              <a:t>usage </a:t>
            </a:r>
            <a:r>
              <a:rPr sz="1100" dirty="0">
                <a:latin typeface="Calibri"/>
                <a:cs typeface="Calibri"/>
              </a:rPr>
              <a:t>is </a:t>
            </a:r>
            <a:r>
              <a:rPr sz="1100" spc="-5" dirty="0">
                <a:latin typeface="Calibri"/>
                <a:cs typeface="Calibri"/>
              </a:rPr>
              <a:t>not permitted </a:t>
            </a:r>
            <a:r>
              <a:rPr sz="1100" dirty="0">
                <a:latin typeface="Calibri"/>
                <a:cs typeface="Calibri"/>
              </a:rPr>
              <a:t>in our </a:t>
            </a:r>
            <a:r>
              <a:rPr sz="1100" spc="-5" dirty="0">
                <a:latin typeface="Calibri"/>
                <a:cs typeface="Calibri"/>
              </a:rPr>
              <a:t>stores </a:t>
            </a:r>
            <a:r>
              <a:rPr sz="1100" dirty="0">
                <a:latin typeface="Calibri"/>
                <a:cs typeface="Calibri"/>
              </a:rPr>
              <a:t>and this </a:t>
            </a:r>
            <a:r>
              <a:rPr sz="1100" spc="-5" dirty="0">
                <a:latin typeface="Calibri"/>
                <a:cs typeface="Calibri"/>
              </a:rPr>
              <a:t>includes smokeless</a:t>
            </a:r>
            <a:r>
              <a:rPr sz="1100" spc="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tobacco</a:t>
            </a:r>
            <a:endParaRPr lang="en-US" sz="1100" spc="-5" dirty="0">
              <a:latin typeface="Calibri"/>
              <a:cs typeface="Calibri"/>
            </a:endParaRPr>
          </a:p>
          <a:p>
            <a:pPr marL="47117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471170" algn="l"/>
                <a:tab pos="471805" algn="l"/>
              </a:tabLst>
            </a:pPr>
            <a:r>
              <a:rPr lang="en-US" sz="1100" spc="-5" dirty="0">
                <a:latin typeface="Calibri"/>
                <a:cs typeface="Calibri"/>
              </a:rPr>
              <a:t>Pallets and pallet jacks are not permitted on the sales floor between the hours of 8am-8pm.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DSD Vendor</a:t>
            </a:r>
            <a:r>
              <a:rPr spc="-50" dirty="0"/>
              <a:t> </a:t>
            </a:r>
            <a:r>
              <a:rPr spc="-5" dirty="0"/>
              <a:t>Policy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r>
              <a:rPr dirty="0"/>
              <a:t>3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79CE727-F9E5-B94A-7F75-9F149194FE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981582"/>
              </p:ext>
            </p:extLst>
          </p:nvPr>
        </p:nvGraphicFramePr>
        <p:xfrm>
          <a:off x="423069" y="3429000"/>
          <a:ext cx="6926262" cy="853590"/>
        </p:xfrm>
        <a:graphic>
          <a:graphicData uri="http://schemas.openxmlformats.org/drawingml/2006/table">
            <a:tbl>
              <a:tblPr/>
              <a:tblGrid>
                <a:gridCol w="1278539">
                  <a:extLst>
                    <a:ext uri="{9D8B030D-6E8A-4147-A177-3AD203B41FA5}">
                      <a16:colId xmlns:a16="http://schemas.microsoft.com/office/drawing/2014/main" val="2989266276"/>
                    </a:ext>
                  </a:extLst>
                </a:gridCol>
                <a:gridCol w="775177">
                  <a:extLst>
                    <a:ext uri="{9D8B030D-6E8A-4147-A177-3AD203B41FA5}">
                      <a16:colId xmlns:a16="http://schemas.microsoft.com/office/drawing/2014/main" val="1066758726"/>
                    </a:ext>
                  </a:extLst>
                </a:gridCol>
                <a:gridCol w="936254">
                  <a:extLst>
                    <a:ext uri="{9D8B030D-6E8A-4147-A177-3AD203B41FA5}">
                      <a16:colId xmlns:a16="http://schemas.microsoft.com/office/drawing/2014/main" val="1854983001"/>
                    </a:ext>
                  </a:extLst>
                </a:gridCol>
                <a:gridCol w="785245">
                  <a:extLst>
                    <a:ext uri="{9D8B030D-6E8A-4147-A177-3AD203B41FA5}">
                      <a16:colId xmlns:a16="http://schemas.microsoft.com/office/drawing/2014/main" val="177015349"/>
                    </a:ext>
                  </a:extLst>
                </a:gridCol>
                <a:gridCol w="986590">
                  <a:extLst>
                    <a:ext uri="{9D8B030D-6E8A-4147-A177-3AD203B41FA5}">
                      <a16:colId xmlns:a16="http://schemas.microsoft.com/office/drawing/2014/main" val="3638860909"/>
                    </a:ext>
                  </a:extLst>
                </a:gridCol>
                <a:gridCol w="845649">
                  <a:extLst>
                    <a:ext uri="{9D8B030D-6E8A-4147-A177-3AD203B41FA5}">
                      <a16:colId xmlns:a16="http://schemas.microsoft.com/office/drawing/2014/main" val="4284026239"/>
                    </a:ext>
                  </a:extLst>
                </a:gridCol>
                <a:gridCol w="674505">
                  <a:extLst>
                    <a:ext uri="{9D8B030D-6E8A-4147-A177-3AD203B41FA5}">
                      <a16:colId xmlns:a16="http://schemas.microsoft.com/office/drawing/2014/main" val="2266057492"/>
                    </a:ext>
                  </a:extLst>
                </a:gridCol>
                <a:gridCol w="644303">
                  <a:extLst>
                    <a:ext uri="{9D8B030D-6E8A-4147-A177-3AD203B41FA5}">
                      <a16:colId xmlns:a16="http://schemas.microsoft.com/office/drawing/2014/main" val="3475188603"/>
                    </a:ext>
                  </a:extLst>
                </a:gridCol>
              </a:tblGrid>
              <a:tr h="323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Categories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Soda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 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Coffee-SB Frap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Juice/Tea-64oz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Tea-6pk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Tea-12pk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758324"/>
                  </a:ext>
                </a:extLst>
              </a:tr>
              <a:tr h="1714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Stock Items 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1/2 Liters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12oz Cans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16oz Cans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13.75oz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64oz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101.4oz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202.8oz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3284489"/>
                  </a:ext>
                </a:extLst>
              </a:tr>
              <a:tr h="1714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Weight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6.34 lbs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.75lb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lb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.85 lb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lb.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6.34lbs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12.7lb.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5376443"/>
                  </a:ext>
                </a:extLst>
              </a:tr>
              <a:tr h="1714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Limit per 4 ft Shelf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7-1.75 cases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60-5 cases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45-3.5 cases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53-4 cases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Units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units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units</a:t>
                      </a:r>
                    </a:p>
                  </a:txBody>
                  <a:tcPr marL="3813" marR="3813" marT="3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511279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615187"/>
            <a:ext cx="1672589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</a:t>
            </a:r>
            <a:r>
              <a:rPr sz="9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FTER </a:t>
            </a: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W</a:t>
            </a:r>
            <a:r>
              <a:rPr sz="9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ORKING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I</a:t>
            </a:r>
            <a:r>
              <a:rPr sz="9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N </a:t>
            </a: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</a:t>
            </a:r>
            <a:r>
              <a:rPr sz="9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UR</a:t>
            </a:r>
            <a:r>
              <a:rPr sz="900" b="1" u="sng" spc="-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S</a:t>
            </a:r>
            <a:r>
              <a:rPr sz="9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TORES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5482" y="870004"/>
            <a:ext cx="5921375" cy="106743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1200" b="1" spc="-5" dirty="0">
                <a:solidFill>
                  <a:srgbClr val="1F477B"/>
                </a:solidFill>
                <a:latin typeface="Calibri"/>
                <a:cs typeface="Calibri"/>
              </a:rPr>
              <a:t>Back </a:t>
            </a:r>
            <a:r>
              <a:rPr sz="1200" b="1" dirty="0">
                <a:solidFill>
                  <a:srgbClr val="1F477B"/>
                </a:solidFill>
                <a:latin typeface="Calibri"/>
                <a:cs typeface="Calibri"/>
              </a:rPr>
              <a:t>Stock</a:t>
            </a:r>
            <a:endParaRPr sz="1200" dirty="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305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dirty="0">
                <a:latin typeface="Calibri"/>
                <a:cs typeface="Calibri"/>
              </a:rPr>
              <a:t>Adequate </a:t>
            </a:r>
            <a:r>
              <a:rPr sz="1100" spc="-5" dirty="0">
                <a:latin typeface="Calibri"/>
                <a:cs typeface="Calibri"/>
              </a:rPr>
              <a:t>stock levels must be </a:t>
            </a:r>
            <a:r>
              <a:rPr sz="1100" dirty="0">
                <a:latin typeface="Calibri"/>
                <a:cs typeface="Calibri"/>
              </a:rPr>
              <a:t>maintained </a:t>
            </a:r>
            <a:r>
              <a:rPr sz="1100" spc="-5" dirty="0">
                <a:latin typeface="Calibri"/>
                <a:cs typeface="Calibri"/>
              </a:rPr>
              <a:t>between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deliveries</a:t>
            </a:r>
            <a:endParaRPr sz="1100" dirty="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spc="-5" dirty="0">
                <a:latin typeface="Calibri"/>
                <a:cs typeface="Calibri"/>
              </a:rPr>
              <a:t>Excessive amounts </a:t>
            </a:r>
            <a:r>
              <a:rPr sz="1100" dirty="0">
                <a:latin typeface="Calibri"/>
                <a:cs typeface="Calibri"/>
              </a:rPr>
              <a:t>of </a:t>
            </a:r>
            <a:r>
              <a:rPr sz="1100" spc="-5" dirty="0">
                <a:latin typeface="Calibri"/>
                <a:cs typeface="Calibri"/>
              </a:rPr>
              <a:t>product </a:t>
            </a:r>
            <a:r>
              <a:rPr sz="1100" dirty="0">
                <a:latin typeface="Calibri"/>
                <a:cs typeface="Calibri"/>
              </a:rPr>
              <a:t>are </a:t>
            </a:r>
            <a:r>
              <a:rPr sz="1100" spc="-5" dirty="0">
                <a:latin typeface="Calibri"/>
                <a:cs typeface="Calibri"/>
              </a:rPr>
              <a:t>not </a:t>
            </a:r>
            <a:r>
              <a:rPr sz="1100" dirty="0">
                <a:latin typeface="Calibri"/>
                <a:cs typeface="Calibri"/>
              </a:rPr>
              <a:t>to </a:t>
            </a:r>
            <a:r>
              <a:rPr sz="1100" spc="-5" dirty="0">
                <a:latin typeface="Calibri"/>
                <a:cs typeface="Calibri"/>
              </a:rPr>
              <a:t>be stored </a:t>
            </a:r>
            <a:r>
              <a:rPr sz="1100" dirty="0">
                <a:latin typeface="Calibri"/>
                <a:cs typeface="Calibri"/>
              </a:rPr>
              <a:t>in the </a:t>
            </a:r>
            <a:r>
              <a:rPr sz="1100" spc="-5" dirty="0">
                <a:latin typeface="Calibri"/>
                <a:cs typeface="Calibri"/>
              </a:rPr>
              <a:t>back</a:t>
            </a:r>
            <a:r>
              <a:rPr sz="1100" spc="-7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room</a:t>
            </a:r>
            <a:endParaRPr sz="1100" dirty="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spc="-5" dirty="0">
                <a:latin typeface="Calibri"/>
                <a:cs typeface="Calibri"/>
              </a:rPr>
              <a:t>Vendors must maintain their </a:t>
            </a:r>
            <a:r>
              <a:rPr sz="1100" dirty="0">
                <a:latin typeface="Calibri"/>
                <a:cs typeface="Calibri"/>
              </a:rPr>
              <a:t>back </a:t>
            </a:r>
            <a:r>
              <a:rPr sz="1100" spc="-5" dirty="0">
                <a:latin typeface="Calibri"/>
                <a:cs typeface="Calibri"/>
              </a:rPr>
              <a:t>stock </a:t>
            </a:r>
            <a:r>
              <a:rPr sz="1100" dirty="0">
                <a:latin typeface="Calibri"/>
                <a:cs typeface="Calibri"/>
              </a:rPr>
              <a:t>in an </a:t>
            </a:r>
            <a:r>
              <a:rPr sz="1100" spc="-5" dirty="0">
                <a:latin typeface="Calibri"/>
                <a:cs typeface="Calibri"/>
              </a:rPr>
              <a:t>organized</a:t>
            </a:r>
            <a:r>
              <a:rPr sz="1100" spc="-6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fashion</a:t>
            </a:r>
            <a:endParaRPr sz="1100" dirty="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275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spc="-5" dirty="0">
                <a:latin typeface="Calibri"/>
                <a:cs typeface="Calibri"/>
              </a:rPr>
              <a:t>Stack </a:t>
            </a:r>
            <a:r>
              <a:rPr sz="1100" dirty="0">
                <a:latin typeface="Calibri"/>
                <a:cs typeface="Calibri"/>
              </a:rPr>
              <a:t>all </a:t>
            </a:r>
            <a:r>
              <a:rPr sz="1100" spc="-5" dirty="0">
                <a:latin typeface="Calibri"/>
                <a:cs typeface="Calibri"/>
              </a:rPr>
              <a:t>pallets </a:t>
            </a:r>
            <a:r>
              <a:rPr sz="1100" dirty="0">
                <a:latin typeface="Calibri"/>
                <a:cs typeface="Calibri"/>
              </a:rPr>
              <a:t>of your </a:t>
            </a:r>
            <a:r>
              <a:rPr sz="1100" spc="-5" dirty="0">
                <a:latin typeface="Calibri"/>
                <a:cs typeface="Calibri"/>
              </a:rPr>
              <a:t>product </a:t>
            </a:r>
            <a:r>
              <a:rPr sz="1100" dirty="0">
                <a:latin typeface="Calibri"/>
                <a:cs typeface="Calibri"/>
              </a:rPr>
              <a:t>in the </a:t>
            </a:r>
            <a:r>
              <a:rPr sz="1100" spc="-5" dirty="0">
                <a:latin typeface="Calibri"/>
                <a:cs typeface="Calibri"/>
              </a:rPr>
              <a:t>designated area </a:t>
            </a:r>
            <a:r>
              <a:rPr sz="1100" dirty="0">
                <a:latin typeface="Calibri"/>
                <a:cs typeface="Calibri"/>
              </a:rPr>
              <a:t>of the </a:t>
            </a:r>
            <a:r>
              <a:rPr sz="1100" spc="-5" dirty="0">
                <a:latin typeface="Calibri"/>
                <a:cs typeface="Calibri"/>
              </a:rPr>
              <a:t>backroom before leaving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store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100" y="1998581"/>
            <a:ext cx="6401435" cy="2716769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1200" b="1" spc="-5" dirty="0">
                <a:solidFill>
                  <a:srgbClr val="1F477B"/>
                </a:solidFill>
                <a:latin typeface="Calibri"/>
                <a:cs typeface="Calibri"/>
              </a:rPr>
              <a:t>Credits</a:t>
            </a:r>
            <a:endParaRPr sz="1200" dirty="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305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spc="-5" dirty="0">
                <a:latin typeface="Calibri"/>
                <a:cs typeface="Calibri"/>
              </a:rPr>
              <a:t>Any distressed merchandise removed from </a:t>
            </a:r>
            <a:r>
              <a:rPr sz="1100" dirty="0">
                <a:latin typeface="Calibri"/>
                <a:cs typeface="Calibri"/>
              </a:rPr>
              <a:t>the </a:t>
            </a:r>
            <a:r>
              <a:rPr sz="1100" spc="-5" dirty="0">
                <a:latin typeface="Calibri"/>
                <a:cs typeface="Calibri"/>
              </a:rPr>
              <a:t>shelf should be taken to </a:t>
            </a:r>
            <a:r>
              <a:rPr sz="1100" dirty="0">
                <a:latin typeface="Calibri"/>
                <a:cs typeface="Calibri"/>
              </a:rPr>
              <a:t>the </a:t>
            </a:r>
            <a:r>
              <a:rPr sz="1100" spc="-5" dirty="0">
                <a:latin typeface="Calibri"/>
                <a:cs typeface="Calibri"/>
              </a:rPr>
              <a:t>backroom </a:t>
            </a:r>
            <a:r>
              <a:rPr sz="1100" dirty="0">
                <a:latin typeface="Calibri"/>
                <a:cs typeface="Calibri"/>
              </a:rPr>
              <a:t>to </a:t>
            </a:r>
            <a:r>
              <a:rPr sz="1100" spc="-5" dirty="0">
                <a:latin typeface="Calibri"/>
                <a:cs typeface="Calibri"/>
              </a:rPr>
              <a:t>be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10" dirty="0">
                <a:latin typeface="Calibri"/>
                <a:cs typeface="Calibri"/>
              </a:rPr>
              <a:t>creditedout</a:t>
            </a:r>
            <a:endParaRPr sz="1100" dirty="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spc="-5" dirty="0">
                <a:latin typeface="Calibri"/>
                <a:cs typeface="Calibri"/>
              </a:rPr>
              <a:t>Credit </a:t>
            </a:r>
            <a:r>
              <a:rPr sz="1100" dirty="0">
                <a:latin typeface="Calibri"/>
                <a:cs typeface="Calibri"/>
              </a:rPr>
              <a:t>out </a:t>
            </a:r>
            <a:r>
              <a:rPr sz="1100" spc="-5" dirty="0">
                <a:latin typeface="Calibri"/>
                <a:cs typeface="Calibri"/>
              </a:rPr>
              <a:t>product with every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delivery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 marL="12700" lvl="1">
              <a:lnSpc>
                <a:spcPct val="100000"/>
              </a:lnSpc>
              <a:tabLst>
                <a:tab pos="244475" algn="l"/>
              </a:tabLst>
            </a:pPr>
            <a:r>
              <a:rPr sz="1200" b="1" spc="-5" dirty="0">
                <a:solidFill>
                  <a:srgbClr val="1F477B"/>
                </a:solidFill>
                <a:latin typeface="Calibri"/>
                <a:cs typeface="Calibri"/>
              </a:rPr>
              <a:t>Standards</a:t>
            </a:r>
            <a:endParaRPr sz="1200" dirty="0">
              <a:latin typeface="Calibri"/>
              <a:cs typeface="Calibri"/>
            </a:endParaRPr>
          </a:p>
          <a:p>
            <a:pPr marL="469900" lvl="2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dirty="0">
                <a:latin typeface="Calibri"/>
                <a:cs typeface="Calibri"/>
              </a:rPr>
              <a:t>Keep </a:t>
            </a:r>
            <a:r>
              <a:rPr sz="1100" spc="-5" dirty="0">
                <a:latin typeface="Calibri"/>
                <a:cs typeface="Calibri"/>
              </a:rPr>
              <a:t>product </a:t>
            </a:r>
            <a:r>
              <a:rPr sz="1100" dirty="0">
                <a:latin typeface="Calibri"/>
                <a:cs typeface="Calibri"/>
              </a:rPr>
              <a:t>within </a:t>
            </a:r>
            <a:r>
              <a:rPr sz="1100" spc="-5" dirty="0">
                <a:latin typeface="Calibri"/>
                <a:cs typeface="Calibri"/>
              </a:rPr>
              <a:t>defined location(s) </a:t>
            </a:r>
            <a:r>
              <a:rPr sz="1100" dirty="0">
                <a:latin typeface="Calibri"/>
                <a:cs typeface="Calibri"/>
              </a:rPr>
              <a:t>of the </a:t>
            </a:r>
            <a:r>
              <a:rPr sz="1100" spc="-5" dirty="0">
                <a:latin typeface="Calibri"/>
                <a:cs typeface="Calibri"/>
              </a:rPr>
              <a:t>back</a:t>
            </a:r>
            <a:r>
              <a:rPr sz="1100" spc="-6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room</a:t>
            </a:r>
            <a:endParaRPr sz="1100" dirty="0">
              <a:latin typeface="Calibri"/>
              <a:cs typeface="Calibri"/>
            </a:endParaRPr>
          </a:p>
          <a:p>
            <a:pPr marL="469900" lvl="2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dirty="0">
                <a:latin typeface="Calibri"/>
                <a:cs typeface="Calibri"/>
              </a:rPr>
              <a:t>Area </a:t>
            </a:r>
            <a:r>
              <a:rPr sz="1100" spc="-5" dirty="0">
                <a:latin typeface="Calibri"/>
                <a:cs typeface="Calibri"/>
              </a:rPr>
              <a:t>must be </a:t>
            </a:r>
            <a:r>
              <a:rPr sz="1100" dirty="0">
                <a:latin typeface="Calibri"/>
                <a:cs typeface="Calibri"/>
              </a:rPr>
              <a:t>kept </a:t>
            </a:r>
            <a:r>
              <a:rPr sz="1100" spc="-5" dirty="0">
                <a:latin typeface="Calibri"/>
                <a:cs typeface="Calibri"/>
              </a:rPr>
              <a:t>neat, clean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7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organized</a:t>
            </a:r>
          </a:p>
          <a:p>
            <a:pPr marL="469900" lvl="2" indent="-228600">
              <a:lnSpc>
                <a:spcPct val="100000"/>
              </a:lnSpc>
              <a:spcBef>
                <a:spcPts val="30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spc="-5" dirty="0">
                <a:latin typeface="Calibri"/>
                <a:cs typeface="Calibri"/>
              </a:rPr>
              <a:t>Additional product needed for major sale programs can be stored </a:t>
            </a:r>
            <a:r>
              <a:rPr sz="1100" dirty="0">
                <a:latin typeface="Calibri"/>
                <a:cs typeface="Calibri"/>
              </a:rPr>
              <a:t>in </a:t>
            </a:r>
            <a:r>
              <a:rPr sz="1100" spc="-5" dirty="0">
                <a:latin typeface="Calibri"/>
                <a:cs typeface="Calibri"/>
              </a:rPr>
              <a:t>flex </a:t>
            </a:r>
            <a:r>
              <a:rPr sz="1100" dirty="0">
                <a:latin typeface="Calibri"/>
                <a:cs typeface="Calibri"/>
              </a:rPr>
              <a:t>DSD</a:t>
            </a:r>
            <a:r>
              <a:rPr sz="1100" spc="-10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area</a:t>
            </a:r>
            <a:endParaRPr lang="en-US" sz="1100" spc="-5" dirty="0">
              <a:latin typeface="Calibri"/>
              <a:cs typeface="Calibri"/>
            </a:endParaRPr>
          </a:p>
          <a:p>
            <a:pPr marL="469900" lvl="2" indent="-228600">
              <a:lnSpc>
                <a:spcPct val="100000"/>
              </a:lnSpc>
              <a:spcBef>
                <a:spcPts val="30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lang="en-US" sz="1100" spc="-5" dirty="0">
                <a:latin typeface="Calibri"/>
                <a:cs typeface="Calibri"/>
              </a:rPr>
              <a:t>Chimney Stack sale product in back rooms for organized, easy replenishment. </a:t>
            </a:r>
            <a:endParaRPr sz="1100" dirty="0">
              <a:latin typeface="Calibri"/>
              <a:cs typeface="Calibri"/>
            </a:endParaRPr>
          </a:p>
          <a:p>
            <a:pPr marL="469900" lvl="2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dirty="0">
                <a:latin typeface="Calibri"/>
                <a:cs typeface="Calibri"/>
              </a:rPr>
              <a:t>Backstock </a:t>
            </a:r>
            <a:r>
              <a:rPr sz="1100" spc="-5" dirty="0">
                <a:latin typeface="Calibri"/>
                <a:cs typeface="Calibri"/>
              </a:rPr>
              <a:t>should support sales to </a:t>
            </a:r>
            <a:r>
              <a:rPr sz="1100" dirty="0">
                <a:latin typeface="Calibri"/>
                <a:cs typeface="Calibri"/>
              </a:rPr>
              <a:t>maintain </a:t>
            </a:r>
            <a:r>
              <a:rPr sz="1100" spc="-5" dirty="0">
                <a:latin typeface="Calibri"/>
                <a:cs typeface="Calibri"/>
              </a:rPr>
              <a:t>in-stock conditions until next delivery</a:t>
            </a:r>
            <a:endParaRPr sz="1100" dirty="0">
              <a:latin typeface="Calibri"/>
              <a:cs typeface="Calibri"/>
            </a:endParaRPr>
          </a:p>
          <a:p>
            <a:pPr marL="469900" lvl="2" indent="-228600">
              <a:lnSpc>
                <a:spcPct val="100000"/>
              </a:lnSpc>
              <a:spcBef>
                <a:spcPts val="275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spc="-5" dirty="0">
                <a:latin typeface="Calibri"/>
                <a:cs typeface="Calibri"/>
              </a:rPr>
              <a:t>Communicate </a:t>
            </a:r>
            <a:r>
              <a:rPr sz="1100" dirty="0">
                <a:latin typeface="Calibri"/>
                <a:cs typeface="Calibri"/>
              </a:rPr>
              <a:t>with </a:t>
            </a:r>
            <a:r>
              <a:rPr sz="1100" spc="-5" dirty="0">
                <a:latin typeface="Calibri"/>
                <a:cs typeface="Calibri"/>
              </a:rPr>
              <a:t>store management team </a:t>
            </a:r>
            <a:r>
              <a:rPr sz="1100" dirty="0">
                <a:latin typeface="Calibri"/>
                <a:cs typeface="Calibri"/>
              </a:rPr>
              <a:t>on </a:t>
            </a:r>
            <a:r>
              <a:rPr sz="1100" spc="-5" dirty="0">
                <a:latin typeface="Calibri"/>
                <a:cs typeface="Calibri"/>
              </a:rPr>
              <a:t>agreed </a:t>
            </a:r>
            <a:r>
              <a:rPr sz="1100" dirty="0">
                <a:latin typeface="Calibri"/>
                <a:cs typeface="Calibri"/>
              </a:rPr>
              <a:t>upon </a:t>
            </a:r>
            <a:r>
              <a:rPr sz="1100" spc="-5" dirty="0">
                <a:latin typeface="Calibri"/>
                <a:cs typeface="Calibri"/>
              </a:rPr>
              <a:t>backstock</a:t>
            </a:r>
            <a:r>
              <a:rPr sz="1100" spc="-4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levels</a:t>
            </a:r>
            <a:endParaRPr sz="1100" dirty="0">
              <a:latin typeface="Calibri"/>
              <a:cs typeface="Calibri"/>
            </a:endParaRPr>
          </a:p>
          <a:p>
            <a:pPr marL="469900" lvl="2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spc="-5" dirty="0">
                <a:latin typeface="Calibri"/>
                <a:cs typeface="Calibri"/>
              </a:rPr>
              <a:t>Vendors should </a:t>
            </a:r>
            <a:r>
              <a:rPr sz="1100" dirty="0">
                <a:latin typeface="Calibri"/>
                <a:cs typeface="Calibri"/>
              </a:rPr>
              <a:t>follow the </a:t>
            </a:r>
            <a:r>
              <a:rPr sz="1100" spc="-5" dirty="0">
                <a:latin typeface="Calibri"/>
                <a:cs typeface="Calibri"/>
              </a:rPr>
              <a:t>Blue Chip Process for overstock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product</a:t>
            </a:r>
            <a:endParaRPr sz="1100" dirty="0">
              <a:latin typeface="Calibri"/>
              <a:cs typeface="Calibri"/>
            </a:endParaRPr>
          </a:p>
          <a:p>
            <a:pPr marL="469900" lvl="2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100" spc="-5" dirty="0">
                <a:latin typeface="Calibri"/>
                <a:cs typeface="Calibri"/>
              </a:rPr>
              <a:t>Shopping </a:t>
            </a:r>
            <a:r>
              <a:rPr sz="1100" dirty="0">
                <a:latin typeface="Calibri"/>
                <a:cs typeface="Calibri"/>
              </a:rPr>
              <a:t>carts </a:t>
            </a:r>
            <a:r>
              <a:rPr sz="1100" spc="-5" dirty="0">
                <a:latin typeface="Calibri"/>
                <a:cs typeface="Calibri"/>
              </a:rPr>
              <a:t>should </a:t>
            </a:r>
            <a:r>
              <a:rPr sz="1100" dirty="0">
                <a:latin typeface="Calibri"/>
                <a:cs typeface="Calibri"/>
              </a:rPr>
              <a:t>not </a:t>
            </a:r>
            <a:r>
              <a:rPr sz="1100" spc="-5" dirty="0">
                <a:latin typeface="Calibri"/>
                <a:cs typeface="Calibri"/>
              </a:rPr>
              <a:t>be used to store </a:t>
            </a:r>
            <a:r>
              <a:rPr sz="1100" dirty="0">
                <a:latin typeface="Calibri"/>
                <a:cs typeface="Calibri"/>
              </a:rPr>
              <a:t>or </a:t>
            </a:r>
            <a:r>
              <a:rPr sz="1100" spc="-5" dirty="0">
                <a:latin typeface="Calibri"/>
                <a:cs typeface="Calibri"/>
              </a:rPr>
              <a:t>service</a:t>
            </a:r>
            <a:r>
              <a:rPr sz="1100" spc="-5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product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50010" y="4776492"/>
            <a:ext cx="5081905" cy="20472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40485" y="4779667"/>
            <a:ext cx="5091430" cy="2056764"/>
          </a:xfrm>
          <a:custGeom>
            <a:avLst/>
            <a:gdLst/>
            <a:ahLst/>
            <a:cxnLst/>
            <a:rect l="l" t="t" r="r" b="b"/>
            <a:pathLst>
              <a:path w="5091430" h="2056765">
                <a:moveTo>
                  <a:pt x="0" y="2056764"/>
                </a:moveTo>
                <a:lnTo>
                  <a:pt x="5091430" y="2056764"/>
                </a:lnTo>
                <a:lnTo>
                  <a:pt x="5091430" y="0"/>
                </a:lnTo>
                <a:lnTo>
                  <a:pt x="0" y="0"/>
                </a:lnTo>
                <a:lnTo>
                  <a:pt x="0" y="2056764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DSD Vendor</a:t>
            </a:r>
            <a:r>
              <a:rPr spc="-50" dirty="0"/>
              <a:t> </a:t>
            </a:r>
            <a:r>
              <a:rPr spc="-5" dirty="0"/>
              <a:t>Policy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r>
              <a:rPr dirty="0"/>
              <a:t>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A3698A-4FD9-4C47-BDA1-59392122459C}"/>
              </a:ext>
            </a:extLst>
          </p:cNvPr>
          <p:cNvSpPr txBox="1"/>
          <p:nvPr/>
        </p:nvSpPr>
        <p:spPr>
          <a:xfrm>
            <a:off x="685483" y="7029924"/>
            <a:ext cx="6389052" cy="2044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lang="en-US" sz="1200" b="1" spc="-5" dirty="0">
                <a:solidFill>
                  <a:srgbClr val="1F477B"/>
                </a:solidFill>
                <a:cs typeface="Calibri"/>
              </a:rPr>
              <a:t>COMMUNICATION </a:t>
            </a:r>
            <a:r>
              <a:rPr lang="en-US" sz="1200" b="1" dirty="0">
                <a:solidFill>
                  <a:srgbClr val="1F477B"/>
                </a:solidFill>
                <a:cs typeface="Calibri"/>
              </a:rPr>
              <a:t>AT </a:t>
            </a:r>
            <a:r>
              <a:rPr lang="en-US" sz="1200" b="1" spc="-5" dirty="0">
                <a:solidFill>
                  <a:srgbClr val="1F477B"/>
                </a:solidFill>
                <a:cs typeface="Calibri"/>
              </a:rPr>
              <a:t>STORE</a:t>
            </a:r>
            <a:r>
              <a:rPr lang="en-US" sz="1200" b="1" spc="-10" dirty="0">
                <a:solidFill>
                  <a:srgbClr val="1F477B"/>
                </a:solidFill>
                <a:cs typeface="Calibri"/>
              </a:rPr>
              <a:t> </a:t>
            </a:r>
            <a:r>
              <a:rPr lang="en-US" sz="1200" b="1" spc="-5" dirty="0">
                <a:solidFill>
                  <a:srgbClr val="1F477B"/>
                </a:solidFill>
                <a:cs typeface="Calibri"/>
              </a:rPr>
              <a:t>LEVEL</a:t>
            </a:r>
            <a:endParaRPr lang="en-US" sz="1200" dirty="0">
              <a:cs typeface="Calibri"/>
            </a:endParaRPr>
          </a:p>
          <a:p>
            <a:pPr marL="12700" marR="249554">
              <a:lnSpc>
                <a:spcPct val="118200"/>
              </a:lnSpc>
              <a:spcBef>
                <a:spcPts val="90"/>
              </a:spcBef>
            </a:pPr>
            <a:r>
              <a:rPr lang="en-US" sz="1100" dirty="0">
                <a:cs typeface="Calibri"/>
              </a:rPr>
              <a:t>We </a:t>
            </a:r>
            <a:r>
              <a:rPr lang="en-US" sz="1100" spc="-5" dirty="0">
                <a:cs typeface="Calibri"/>
              </a:rPr>
              <a:t>ask </a:t>
            </a:r>
            <a:r>
              <a:rPr lang="en-US" sz="1100" dirty="0">
                <a:cs typeface="Calibri"/>
              </a:rPr>
              <a:t>that you </a:t>
            </a:r>
            <a:r>
              <a:rPr lang="en-US" sz="1100" spc="-5" dirty="0">
                <a:cs typeface="Calibri"/>
              </a:rPr>
              <a:t>build relationships </a:t>
            </a:r>
            <a:r>
              <a:rPr lang="en-US" sz="1100" dirty="0">
                <a:cs typeface="Calibri"/>
              </a:rPr>
              <a:t>with </a:t>
            </a:r>
            <a:r>
              <a:rPr lang="en-US" sz="1100" spc="-5" dirty="0">
                <a:cs typeface="Calibri"/>
              </a:rPr>
              <a:t>store managers </a:t>
            </a:r>
            <a:r>
              <a:rPr lang="en-US" sz="1100" dirty="0">
                <a:cs typeface="Calibri"/>
              </a:rPr>
              <a:t>and the management team. </a:t>
            </a:r>
            <a:r>
              <a:rPr lang="en-US" sz="1100" spc="-5" dirty="0">
                <a:cs typeface="Calibri"/>
              </a:rPr>
              <a:t>Share sales </a:t>
            </a:r>
            <a:r>
              <a:rPr lang="en-US" sz="1100" dirty="0">
                <a:cs typeface="Calibri"/>
              </a:rPr>
              <a:t>and </a:t>
            </a:r>
            <a:r>
              <a:rPr lang="en-US" sz="1100" spc="-5" dirty="0">
                <a:cs typeface="Calibri"/>
              </a:rPr>
              <a:t>trend  </a:t>
            </a:r>
            <a:r>
              <a:rPr lang="en-US" sz="1100" dirty="0">
                <a:cs typeface="Calibri"/>
              </a:rPr>
              <a:t>numbers. </a:t>
            </a:r>
            <a:r>
              <a:rPr lang="en-US" sz="1100" spc="-5" dirty="0">
                <a:cs typeface="Calibri"/>
              </a:rPr>
              <a:t>We </a:t>
            </a:r>
            <a:r>
              <a:rPr lang="en-US" sz="1100" dirty="0">
                <a:cs typeface="Calibri"/>
              </a:rPr>
              <a:t>want you to </a:t>
            </a:r>
            <a:r>
              <a:rPr lang="en-US" sz="1100" spc="-5" dirty="0">
                <a:cs typeface="Calibri"/>
              </a:rPr>
              <a:t>utilize </a:t>
            </a:r>
            <a:r>
              <a:rPr lang="en-US" sz="1100" dirty="0">
                <a:cs typeface="Calibri"/>
              </a:rPr>
              <a:t>data </a:t>
            </a:r>
            <a:r>
              <a:rPr lang="en-US" sz="1100" spc="-5" dirty="0">
                <a:cs typeface="Calibri"/>
              </a:rPr>
              <a:t>to help drive sales </a:t>
            </a:r>
            <a:r>
              <a:rPr lang="en-US" sz="1100" dirty="0">
                <a:cs typeface="Calibri"/>
              </a:rPr>
              <a:t>making</a:t>
            </a:r>
            <a:r>
              <a:rPr lang="en-US" sz="1100" spc="-50" dirty="0">
                <a:cs typeface="Calibri"/>
              </a:rPr>
              <a:t> </a:t>
            </a:r>
            <a:r>
              <a:rPr lang="en-US" sz="1100" spc="-5" dirty="0">
                <a:cs typeface="Calibri"/>
              </a:rPr>
              <a:t>decisions.</a:t>
            </a:r>
            <a:endParaRPr lang="en-US" sz="1100" dirty="0">
              <a:cs typeface="Calibri"/>
            </a:endParaRPr>
          </a:p>
          <a:p>
            <a:pPr marL="415290" indent="-229235">
              <a:lnSpc>
                <a:spcPct val="100000"/>
              </a:lnSpc>
              <a:spcBef>
                <a:spcPts val="340"/>
              </a:spcBef>
              <a:buFont typeface="Symbol"/>
              <a:buChar char=""/>
              <a:tabLst>
                <a:tab pos="413384" algn="l"/>
                <a:tab pos="414020" algn="l"/>
              </a:tabLst>
            </a:pPr>
            <a:r>
              <a:rPr lang="en-US" sz="1100" dirty="0">
                <a:cs typeface="Calibri"/>
              </a:rPr>
              <a:t>At </a:t>
            </a:r>
            <a:r>
              <a:rPr lang="en-US" sz="1100" spc="-5" dirty="0">
                <a:cs typeface="Calibri"/>
              </a:rPr>
              <a:t>minimum, meet </a:t>
            </a:r>
            <a:r>
              <a:rPr lang="en-US" sz="1100" dirty="0">
                <a:cs typeface="Calibri"/>
              </a:rPr>
              <a:t>or </a:t>
            </a:r>
            <a:r>
              <a:rPr lang="en-US" sz="1100" spc="-5" dirty="0">
                <a:cs typeface="Calibri"/>
              </a:rPr>
              <a:t>exceed </a:t>
            </a:r>
            <a:r>
              <a:rPr lang="en-US" sz="1100" dirty="0">
                <a:cs typeface="Calibri"/>
              </a:rPr>
              <a:t>agreed </a:t>
            </a:r>
            <a:r>
              <a:rPr lang="en-US" sz="1100" spc="-5" dirty="0">
                <a:cs typeface="Calibri"/>
              </a:rPr>
              <a:t>upon store merchandising delivery</a:t>
            </a:r>
            <a:r>
              <a:rPr lang="en-US" sz="1100" spc="-50" dirty="0">
                <a:cs typeface="Calibri"/>
              </a:rPr>
              <a:t> </a:t>
            </a:r>
            <a:r>
              <a:rPr lang="en-US" sz="1100" spc="-5" dirty="0">
                <a:cs typeface="Calibri"/>
              </a:rPr>
              <a:t>schedules</a:t>
            </a:r>
            <a:endParaRPr lang="en-US" sz="1100" dirty="0">
              <a:cs typeface="Calibri"/>
            </a:endParaRPr>
          </a:p>
          <a:p>
            <a:pPr marL="415290" marR="266700" indent="-229235">
              <a:lnSpc>
                <a:spcPct val="100899"/>
              </a:lnSpc>
              <a:spcBef>
                <a:spcPts val="85"/>
              </a:spcBef>
              <a:buFont typeface="Symbol"/>
              <a:buChar char=""/>
              <a:tabLst>
                <a:tab pos="413384" algn="l"/>
                <a:tab pos="414020" algn="l"/>
              </a:tabLst>
            </a:pPr>
            <a:r>
              <a:rPr lang="en-US" sz="1100" spc="-5" dirty="0">
                <a:cs typeface="Calibri"/>
              </a:rPr>
              <a:t>Merchandising </a:t>
            </a:r>
            <a:r>
              <a:rPr lang="en-US" sz="1100" dirty="0">
                <a:cs typeface="Calibri"/>
              </a:rPr>
              <a:t>and </a:t>
            </a:r>
            <a:r>
              <a:rPr lang="en-US" sz="1100" spc="-5" dirty="0">
                <a:cs typeface="Calibri"/>
              </a:rPr>
              <a:t>delivery schedules need </a:t>
            </a:r>
            <a:r>
              <a:rPr lang="en-US" sz="1100" dirty="0">
                <a:cs typeface="Calibri"/>
              </a:rPr>
              <a:t>to </a:t>
            </a:r>
            <a:r>
              <a:rPr lang="en-US" sz="1100" spc="-5" dirty="0">
                <a:cs typeface="Calibri"/>
              </a:rPr>
              <a:t>be adjusted based </a:t>
            </a:r>
            <a:r>
              <a:rPr lang="en-US" sz="1100" dirty="0">
                <a:cs typeface="Calibri"/>
              </a:rPr>
              <a:t>on </a:t>
            </a:r>
            <a:r>
              <a:rPr lang="en-US" sz="1100" spc="-5" dirty="0">
                <a:cs typeface="Calibri"/>
              </a:rPr>
              <a:t>store volume </a:t>
            </a:r>
            <a:r>
              <a:rPr lang="en-US" sz="1100" dirty="0">
                <a:cs typeface="Calibri"/>
              </a:rPr>
              <a:t>and </a:t>
            </a:r>
            <a:r>
              <a:rPr lang="en-US" sz="1100" spc="-5" dirty="0">
                <a:cs typeface="Calibri"/>
              </a:rPr>
              <a:t>approved by  Category </a:t>
            </a:r>
            <a:r>
              <a:rPr lang="en-US" sz="1100" dirty="0">
                <a:cs typeface="Calibri"/>
              </a:rPr>
              <a:t>Management</a:t>
            </a:r>
            <a:r>
              <a:rPr lang="en-US" sz="1100" spc="-40" dirty="0">
                <a:cs typeface="Calibri"/>
              </a:rPr>
              <a:t> </a:t>
            </a:r>
            <a:r>
              <a:rPr lang="en-US" sz="1100" spc="-5" dirty="0">
                <a:cs typeface="Calibri"/>
              </a:rPr>
              <a:t>team</a:t>
            </a:r>
            <a:endParaRPr lang="en-US" sz="1100" dirty="0">
              <a:cs typeface="Calibri"/>
            </a:endParaRPr>
          </a:p>
          <a:p>
            <a:pPr marL="413384" indent="-227329">
              <a:lnSpc>
                <a:spcPct val="100000"/>
              </a:lnSpc>
              <a:spcBef>
                <a:spcPts val="105"/>
              </a:spcBef>
              <a:buFont typeface="Symbol"/>
              <a:buChar char=""/>
              <a:tabLst>
                <a:tab pos="413384" algn="l"/>
                <a:tab pos="414020" algn="l"/>
              </a:tabLst>
            </a:pPr>
            <a:r>
              <a:rPr lang="en-US" sz="1100" spc="-5" dirty="0">
                <a:cs typeface="Calibri"/>
              </a:rPr>
              <a:t>Accommodate store management </a:t>
            </a:r>
            <a:r>
              <a:rPr lang="en-US" sz="1100" dirty="0">
                <a:cs typeface="Calibri"/>
              </a:rPr>
              <a:t>on </a:t>
            </a:r>
            <a:r>
              <a:rPr lang="en-US" sz="1100" spc="-5" dirty="0">
                <a:cs typeface="Calibri"/>
              </a:rPr>
              <a:t>special</a:t>
            </a:r>
            <a:r>
              <a:rPr lang="en-US" sz="1100" spc="-50" dirty="0">
                <a:cs typeface="Calibri"/>
              </a:rPr>
              <a:t> </a:t>
            </a:r>
            <a:r>
              <a:rPr lang="en-US" sz="1100" spc="-5" dirty="0">
                <a:cs typeface="Calibri"/>
              </a:rPr>
              <a:t>activities</a:t>
            </a:r>
            <a:endParaRPr lang="en-US" sz="1100" dirty="0">
              <a:cs typeface="Calibri"/>
            </a:endParaRPr>
          </a:p>
          <a:p>
            <a:pPr marL="413384" indent="-227329">
              <a:lnSpc>
                <a:spcPct val="100000"/>
              </a:lnSpc>
              <a:spcBef>
                <a:spcPts val="60"/>
              </a:spcBef>
              <a:buFont typeface="Symbol"/>
              <a:buChar char=""/>
              <a:tabLst>
                <a:tab pos="413384" algn="l"/>
                <a:tab pos="414020" algn="l"/>
              </a:tabLst>
            </a:pPr>
            <a:r>
              <a:rPr lang="en-US" sz="1100" spc="-5" dirty="0">
                <a:cs typeface="Calibri"/>
              </a:rPr>
              <a:t>Meet with </a:t>
            </a:r>
            <a:r>
              <a:rPr lang="en-US" sz="1100" dirty="0">
                <a:cs typeface="Calibri"/>
              </a:rPr>
              <a:t>the </a:t>
            </a:r>
            <a:r>
              <a:rPr lang="en-US" sz="1100" spc="-5" dirty="0">
                <a:cs typeface="Calibri"/>
              </a:rPr>
              <a:t>store management team weekly to </a:t>
            </a:r>
            <a:r>
              <a:rPr lang="en-US" sz="1100" dirty="0">
                <a:cs typeface="Calibri"/>
              </a:rPr>
              <a:t>plan </a:t>
            </a:r>
            <a:r>
              <a:rPr lang="en-US" sz="1100" spc="-5" dirty="0">
                <a:cs typeface="Calibri"/>
              </a:rPr>
              <a:t>displays to support </a:t>
            </a:r>
            <a:r>
              <a:rPr lang="en-US" sz="1100" dirty="0">
                <a:cs typeface="Calibri"/>
              </a:rPr>
              <a:t>weekly ads and</a:t>
            </a:r>
            <a:r>
              <a:rPr lang="en-US" sz="1100" spc="85" dirty="0">
                <a:cs typeface="Calibri"/>
              </a:rPr>
              <a:t> </a:t>
            </a:r>
            <a:r>
              <a:rPr lang="en-US" sz="1100" spc="-5" dirty="0">
                <a:cs typeface="Calibri"/>
              </a:rPr>
              <a:t>promotions</a:t>
            </a:r>
            <a:endParaRPr lang="en-US" sz="1100" dirty="0">
              <a:cs typeface="Calibri"/>
            </a:endParaRPr>
          </a:p>
          <a:p>
            <a:pPr marL="413384" indent="-227329">
              <a:lnSpc>
                <a:spcPct val="100000"/>
              </a:lnSpc>
              <a:spcBef>
                <a:spcPts val="75"/>
              </a:spcBef>
              <a:buFont typeface="Symbol"/>
              <a:buChar char=""/>
              <a:tabLst>
                <a:tab pos="413384" algn="l"/>
                <a:tab pos="414020" algn="l"/>
              </a:tabLst>
            </a:pPr>
            <a:r>
              <a:rPr lang="en-US" sz="1100" dirty="0">
                <a:highlight>
                  <a:srgbClr val="FFFF00"/>
                </a:highlight>
                <a:cs typeface="Calibri"/>
              </a:rPr>
              <a:t>When </a:t>
            </a:r>
            <a:r>
              <a:rPr lang="en-US" sz="1100" spc="-5" dirty="0">
                <a:highlight>
                  <a:srgbClr val="FFFF00"/>
                </a:highlight>
                <a:cs typeface="Calibri"/>
              </a:rPr>
              <a:t>possible </a:t>
            </a:r>
            <a:r>
              <a:rPr lang="en-US" sz="1100" spc="-5" dirty="0">
                <a:cs typeface="Calibri"/>
              </a:rPr>
              <a:t>check </a:t>
            </a:r>
            <a:r>
              <a:rPr lang="en-US" sz="1100" dirty="0">
                <a:cs typeface="Calibri"/>
              </a:rPr>
              <a:t>in </a:t>
            </a:r>
            <a:r>
              <a:rPr lang="en-US" sz="1100" spc="-5" dirty="0">
                <a:cs typeface="Calibri"/>
              </a:rPr>
              <a:t>with </a:t>
            </a:r>
            <a:r>
              <a:rPr lang="en-US" sz="1100" dirty="0">
                <a:cs typeface="Calibri"/>
              </a:rPr>
              <a:t>a </a:t>
            </a:r>
            <a:r>
              <a:rPr lang="en-US" sz="1100" spc="-5" dirty="0">
                <a:cs typeface="Calibri"/>
              </a:rPr>
              <a:t>member </a:t>
            </a:r>
            <a:r>
              <a:rPr lang="en-US" sz="1100" dirty="0">
                <a:cs typeface="Calibri"/>
              </a:rPr>
              <a:t>of </a:t>
            </a:r>
            <a:r>
              <a:rPr lang="en-US" sz="1100" spc="-5" dirty="0">
                <a:cs typeface="Calibri"/>
              </a:rPr>
              <a:t>Weis management team during </a:t>
            </a:r>
            <a:r>
              <a:rPr lang="en-US" sz="1100" dirty="0">
                <a:cs typeface="Calibri"/>
              </a:rPr>
              <a:t>each</a:t>
            </a:r>
            <a:r>
              <a:rPr lang="en-US" sz="1100" spc="5" dirty="0">
                <a:cs typeface="Calibri"/>
              </a:rPr>
              <a:t> </a:t>
            </a:r>
            <a:r>
              <a:rPr lang="en-US" sz="1100" spc="-5" dirty="0">
                <a:cs typeface="Calibri"/>
              </a:rPr>
              <a:t>visit</a:t>
            </a:r>
            <a:endParaRPr lang="en-US" sz="1100" dirty="0">
              <a:cs typeface="Calibri"/>
            </a:endParaRP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837D5C-E338-4A0E-90F6-9111BE79A012}"/>
              </a:ext>
            </a:extLst>
          </p:cNvPr>
          <p:cNvSpPr/>
          <p:nvPr/>
        </p:nvSpPr>
        <p:spPr>
          <a:xfrm>
            <a:off x="155917" y="228600"/>
            <a:ext cx="7620000" cy="6129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endParaRPr lang="en-US" sz="1400" dirty="0">
              <a:latin typeface="Times New Roman"/>
              <a:cs typeface="Times New Roman"/>
            </a:endParaRPr>
          </a:p>
          <a:p>
            <a:r>
              <a:rPr lang="en-US" sz="1600" b="1" spc="-5" dirty="0">
                <a:solidFill>
                  <a:srgbClr val="1F477B"/>
                </a:solidFill>
                <a:cs typeface="Calibri"/>
              </a:rPr>
              <a:t>SERVICE ISSUES AND RESOLUTION THROUGH SERVICE NOW</a:t>
            </a:r>
            <a:endParaRPr lang="en-US"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en-US" sz="950" dirty="0">
              <a:highlight>
                <a:srgbClr val="FFFF00"/>
              </a:highlight>
              <a:latin typeface="Times New Roman"/>
              <a:cs typeface="Times New Roman"/>
            </a:endParaRPr>
          </a:p>
          <a:p>
            <a:r>
              <a:rPr lang="en-US" sz="11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Weis has implemented a new DSD communications called </a:t>
            </a:r>
            <a:r>
              <a:rPr lang="en-US" sz="1100" u="sng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Service Now</a:t>
            </a:r>
            <a:r>
              <a:rPr lang="en-US" sz="11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Below is a screen shot of the entry page our STORES will utilize when a service call is necessary.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store will enter key service-related information and picture of the issue. An automated e-mail will go out to 3 key contacts for the store.</a:t>
            </a:r>
          </a:p>
          <a:p>
            <a:pPr marL="228600" indent="-228600">
              <a:buAutoNum type="arabicPeriod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Store Rep, Sales Person, IO, etc.</a:t>
            </a:r>
          </a:p>
          <a:p>
            <a:pPr marL="228600" indent="-228600">
              <a:buAutoNum type="arabicPeriod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Area manager, Depot Manager, Route supervisor</a:t>
            </a:r>
          </a:p>
          <a:p>
            <a:pPr marL="228600" indent="-228600">
              <a:buAutoNum type="arabicPeriod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Account mgr.  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Expectation is that the service issue is resolved with in 4 hours of first e mail notice. (shelf or store condition in picture must be corrected to close an issue. Simply contacting store is not resolution)</a:t>
            </a:r>
          </a:p>
          <a:p>
            <a:endParaRPr lang="en-US" sz="1100" b="1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Escalation in four-hour increments unless request is closed by Weis associate (vendors cannot close requests)</a:t>
            </a:r>
          </a:p>
          <a:p>
            <a:r>
              <a:rPr lang="en-US" sz="11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If the issue remains unresolved the service call will continue to be sent every 4 hours to all of the vendor store contacts. Additionally it will be escalated to increased levels of Weis Senior team .  </a:t>
            </a:r>
          </a:p>
          <a:p>
            <a:endParaRPr lang="en-US" sz="1100" b="1" dirty="0">
              <a:latin typeface="+mj-lt"/>
              <a:ea typeface="Calibri" panose="020F0502020204030204" pitchFamily="34" charset="0"/>
            </a:endParaRPr>
          </a:p>
          <a:p>
            <a:r>
              <a:rPr lang="en-US" sz="1100" b="1" dirty="0">
                <a:latin typeface="+mj-lt"/>
                <a:cs typeface="Calibri" panose="020F0502020204030204" pitchFamily="34" charset="0"/>
              </a:rPr>
              <a:t>Resolution </a:t>
            </a:r>
            <a:r>
              <a:rPr lang="en-US" sz="1100" dirty="0">
                <a:latin typeface="+mj-lt"/>
                <a:cs typeface="Calibri" panose="020F0502020204030204" pitchFamily="34" charset="0"/>
              </a:rPr>
              <a:t>of a request means corrective action in store has been completed i.e. (holes filled, service completed, product delivered, back room corrected to standards). An </a:t>
            </a:r>
            <a:r>
              <a:rPr lang="en-US" sz="1100" b="1" dirty="0">
                <a:latin typeface="+mj-lt"/>
                <a:cs typeface="Calibri" panose="020F0502020204030204" pitchFamily="34" charset="0"/>
              </a:rPr>
              <a:t>acknowledgement</a:t>
            </a:r>
            <a:r>
              <a:rPr lang="en-US" sz="1100" dirty="0">
                <a:latin typeface="+mj-lt"/>
                <a:cs typeface="Calibri" panose="020F0502020204030204" pitchFamily="34" charset="0"/>
              </a:rPr>
              <a:t> or comment back to store </a:t>
            </a:r>
            <a:r>
              <a:rPr lang="en-US" sz="1100" u="sng" dirty="0">
                <a:latin typeface="+mj-lt"/>
                <a:cs typeface="Calibri" panose="020F0502020204030204" pitchFamily="34" charset="0"/>
              </a:rPr>
              <a:t>is not resolution</a:t>
            </a:r>
            <a:r>
              <a:rPr lang="en-US" sz="1100" dirty="0">
                <a:latin typeface="+mj-lt"/>
                <a:cs typeface="Calibri" panose="020F0502020204030204" pitchFamily="34" charset="0"/>
              </a:rPr>
              <a:t>! We encourage the communication to keep store informed on request status. Expected resolution is within 4 hours of the reported issue unless reported after 4 pm and then expectation is by 10 am next day. </a:t>
            </a:r>
            <a:endParaRPr lang="en-US" sz="1100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Vendors will NOT see or have any involvement with the log-in process-they simply need to respond to the e-mail.  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screen shot is provided here merely as an overview for your understanding of the new process.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Service requests automatically emailed to: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 levels of vendor supervision specific to the store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cc to Weis CM, Director, VP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cc to Store Contact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Reporting available per vendor, per store over time to track improvement or deterioration of service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CEEBE5-8966-45CD-ADFA-1F0A7CD9E5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216" y="6348958"/>
            <a:ext cx="6607968" cy="2819400"/>
          </a:xfrm>
          <a:prstGeom prst="rect">
            <a:avLst/>
          </a:prstGeom>
        </p:spPr>
      </p:pic>
      <p:sp>
        <p:nvSpPr>
          <p:cNvPr id="6" name="object 5">
            <a:extLst>
              <a:ext uri="{FF2B5EF4-FFF2-40B4-BE49-F238E27FC236}">
                <a16:creationId xmlns:a16="http://schemas.microsoft.com/office/drawing/2014/main" id="{8F88E2BA-7AB9-40EB-89A7-37F7B0831B17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6561869" y="9427485"/>
            <a:ext cx="488315" cy="170560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r>
              <a:rPr lang="en-US" spc="-50" dirty="0"/>
              <a:t>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02875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323172"/>
            <a:ext cx="6393180" cy="132588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sz="1600" b="1" spc="-5" dirty="0">
                <a:solidFill>
                  <a:srgbClr val="1F477B"/>
                </a:solidFill>
                <a:latin typeface="Calibri"/>
                <a:cs typeface="Calibri"/>
              </a:rPr>
              <a:t>DRESS </a:t>
            </a:r>
            <a:r>
              <a:rPr sz="1600" b="1" spc="-10" dirty="0">
                <a:solidFill>
                  <a:srgbClr val="1F477B"/>
                </a:solidFill>
                <a:latin typeface="Calibri"/>
                <a:cs typeface="Calibri"/>
              </a:rPr>
              <a:t>CODE</a:t>
            </a:r>
            <a:endParaRPr sz="1600">
              <a:latin typeface="Calibri"/>
              <a:cs typeface="Calibri"/>
            </a:endParaRPr>
          </a:p>
          <a:p>
            <a:pPr marL="12700" marR="5080" algn="just">
              <a:lnSpc>
                <a:spcPct val="117300"/>
              </a:lnSpc>
              <a:spcBef>
                <a:spcPts val="105"/>
              </a:spcBef>
            </a:pPr>
            <a:r>
              <a:rPr sz="1100" spc="-5" dirty="0">
                <a:latin typeface="Calibri"/>
                <a:cs typeface="Calibri"/>
              </a:rPr>
              <a:t>Proper </a:t>
            </a:r>
            <a:r>
              <a:rPr sz="1100" dirty="0">
                <a:latin typeface="Calibri"/>
                <a:cs typeface="Calibri"/>
              </a:rPr>
              <a:t>dress </a:t>
            </a:r>
            <a:r>
              <a:rPr sz="1100" spc="-5" dirty="0">
                <a:latin typeface="Calibri"/>
                <a:cs typeface="Calibri"/>
              </a:rPr>
              <a:t>attire </a:t>
            </a:r>
            <a:r>
              <a:rPr sz="1100" spc="-10" dirty="0">
                <a:latin typeface="Calibri"/>
                <a:cs typeface="Calibri"/>
              </a:rPr>
              <a:t>is </a:t>
            </a:r>
            <a:r>
              <a:rPr sz="1100" spc="-5" dirty="0">
                <a:latin typeface="Calibri"/>
                <a:cs typeface="Calibri"/>
              </a:rPr>
              <a:t>required </a:t>
            </a:r>
            <a:r>
              <a:rPr sz="1100" dirty="0">
                <a:latin typeface="Calibri"/>
                <a:cs typeface="Calibri"/>
              </a:rPr>
              <a:t>at all </a:t>
            </a:r>
            <a:r>
              <a:rPr sz="1100" spc="-5" dirty="0">
                <a:latin typeface="Calibri"/>
                <a:cs typeface="Calibri"/>
              </a:rPr>
              <a:t>times. Generally, associates should </a:t>
            </a:r>
            <a:r>
              <a:rPr sz="1100" dirty="0">
                <a:latin typeface="Calibri"/>
                <a:cs typeface="Calibri"/>
              </a:rPr>
              <a:t>always </a:t>
            </a:r>
            <a:r>
              <a:rPr sz="1100" spc="-5" dirty="0">
                <a:latin typeface="Calibri"/>
                <a:cs typeface="Calibri"/>
              </a:rPr>
              <a:t>be </a:t>
            </a:r>
            <a:r>
              <a:rPr sz="1100" dirty="0">
                <a:latin typeface="Calibri"/>
                <a:cs typeface="Calibri"/>
              </a:rPr>
              <a:t>clean </a:t>
            </a:r>
            <a:r>
              <a:rPr sz="1100" spc="-5" dirty="0">
                <a:latin typeface="Calibri"/>
                <a:cs typeface="Calibri"/>
              </a:rPr>
              <a:t>and </a:t>
            </a:r>
            <a:r>
              <a:rPr sz="1100" dirty="0">
                <a:latin typeface="Calibri"/>
                <a:cs typeface="Calibri"/>
              </a:rPr>
              <a:t>well-groomed </a:t>
            </a:r>
            <a:r>
              <a:rPr sz="1100" spc="-5" dirty="0">
                <a:latin typeface="Calibri"/>
                <a:cs typeface="Calibri"/>
              </a:rPr>
              <a:t>when  </a:t>
            </a:r>
            <a:r>
              <a:rPr sz="1100" dirty="0">
                <a:latin typeface="Calibri"/>
                <a:cs typeface="Calibri"/>
              </a:rPr>
              <a:t>working in </a:t>
            </a:r>
            <a:r>
              <a:rPr sz="1100" spc="-5" dirty="0">
                <a:latin typeface="Calibri"/>
                <a:cs typeface="Calibri"/>
              </a:rPr>
              <a:t>one </a:t>
            </a:r>
            <a:r>
              <a:rPr sz="1100" dirty="0">
                <a:latin typeface="Calibri"/>
                <a:cs typeface="Calibri"/>
              </a:rPr>
              <a:t>of our </a:t>
            </a:r>
            <a:r>
              <a:rPr sz="1100" spc="-5" dirty="0">
                <a:latin typeface="Calibri"/>
                <a:cs typeface="Calibri"/>
              </a:rPr>
              <a:t>stores. No </a:t>
            </a:r>
            <a:r>
              <a:rPr sz="1100" dirty="0">
                <a:latin typeface="Calibri"/>
                <a:cs typeface="Calibri"/>
              </a:rPr>
              <a:t>torn </a:t>
            </a:r>
            <a:r>
              <a:rPr sz="1100" spc="-5" dirty="0">
                <a:latin typeface="Calibri"/>
                <a:cs typeface="Calibri"/>
              </a:rPr>
              <a:t>clothes, </a:t>
            </a:r>
            <a:r>
              <a:rPr sz="1100" dirty="0">
                <a:latin typeface="Calibri"/>
                <a:cs typeface="Calibri"/>
              </a:rPr>
              <a:t>open-toed </a:t>
            </a:r>
            <a:r>
              <a:rPr sz="1100" spc="-5" dirty="0">
                <a:latin typeface="Calibri"/>
                <a:cs typeface="Calibri"/>
              </a:rPr>
              <a:t>shoes, </a:t>
            </a:r>
            <a:r>
              <a:rPr sz="1100" dirty="0">
                <a:latin typeface="Calibri"/>
                <a:cs typeface="Calibri"/>
              </a:rPr>
              <a:t>or </a:t>
            </a:r>
            <a:r>
              <a:rPr sz="1100" spc="-5" dirty="0">
                <a:latin typeface="Calibri"/>
                <a:cs typeface="Calibri"/>
              </a:rPr>
              <a:t>inappropriate </a:t>
            </a:r>
            <a:r>
              <a:rPr sz="1100" dirty="0">
                <a:latin typeface="Calibri"/>
                <a:cs typeface="Calibri"/>
              </a:rPr>
              <a:t>logos </a:t>
            </a:r>
            <a:r>
              <a:rPr sz="1100" spc="-5" dirty="0">
                <a:latin typeface="Calibri"/>
                <a:cs typeface="Calibri"/>
              </a:rPr>
              <a:t>are </a:t>
            </a:r>
            <a:r>
              <a:rPr sz="1100" dirty="0">
                <a:latin typeface="Calibri"/>
                <a:cs typeface="Calibri"/>
              </a:rPr>
              <a:t>accepted. We </a:t>
            </a:r>
            <a:r>
              <a:rPr sz="1100" spc="-5" dirty="0">
                <a:latin typeface="Calibri"/>
                <a:cs typeface="Calibri"/>
              </a:rPr>
              <a:t>expect  </a:t>
            </a:r>
            <a:r>
              <a:rPr sz="1100" dirty="0">
                <a:latin typeface="Calibri"/>
                <a:cs typeface="Calibri"/>
              </a:rPr>
              <a:t>vendors and all other </a:t>
            </a:r>
            <a:r>
              <a:rPr sz="1100" spc="-5" dirty="0">
                <a:latin typeface="Calibri"/>
                <a:cs typeface="Calibri"/>
              </a:rPr>
              <a:t>associates working </a:t>
            </a:r>
            <a:r>
              <a:rPr sz="1100" dirty="0">
                <a:latin typeface="Calibri"/>
                <a:cs typeface="Calibri"/>
              </a:rPr>
              <a:t>in our </a:t>
            </a:r>
            <a:r>
              <a:rPr sz="1100" spc="-5" dirty="0">
                <a:latin typeface="Calibri"/>
                <a:cs typeface="Calibri"/>
              </a:rPr>
              <a:t>stores </a:t>
            </a:r>
            <a:r>
              <a:rPr sz="1100" dirty="0">
                <a:latin typeface="Calibri"/>
                <a:cs typeface="Calibri"/>
              </a:rPr>
              <a:t>to </a:t>
            </a:r>
            <a:r>
              <a:rPr sz="1100" spc="-5" dirty="0">
                <a:latin typeface="Calibri"/>
                <a:cs typeface="Calibri"/>
              </a:rPr>
              <a:t>be present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5" dirty="0">
                <a:latin typeface="Calibri"/>
                <a:cs typeface="Calibri"/>
              </a:rPr>
              <a:t>professional </a:t>
            </a:r>
            <a:r>
              <a:rPr sz="1100" dirty="0">
                <a:latin typeface="Calibri"/>
                <a:cs typeface="Calibri"/>
              </a:rPr>
              <a:t>image at all </a:t>
            </a:r>
            <a:r>
              <a:rPr sz="1100" spc="-5" dirty="0">
                <a:latin typeface="Calibri"/>
                <a:cs typeface="Calibri"/>
              </a:rPr>
              <a:t>times,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endParaRPr sz="1100">
              <a:latin typeface="Calibri"/>
              <a:cs typeface="Calibri"/>
            </a:endParaRPr>
          </a:p>
          <a:p>
            <a:pPr marL="12700" marR="52069" algn="just">
              <a:lnSpc>
                <a:spcPct val="117300"/>
              </a:lnSpc>
            </a:pPr>
            <a:r>
              <a:rPr sz="1100" spc="-5" dirty="0">
                <a:latin typeface="Calibri"/>
                <a:cs typeface="Calibri"/>
              </a:rPr>
              <a:t>includes </a:t>
            </a:r>
            <a:r>
              <a:rPr sz="1100" dirty="0">
                <a:latin typeface="Calibri"/>
                <a:cs typeface="Calibri"/>
              </a:rPr>
              <a:t>wearing a </a:t>
            </a:r>
            <a:r>
              <a:rPr sz="1100" spc="-5" dirty="0">
                <a:latin typeface="Calibri"/>
                <a:cs typeface="Calibri"/>
              </a:rPr>
              <a:t>name badge </a:t>
            </a:r>
            <a:r>
              <a:rPr sz="1100" dirty="0">
                <a:latin typeface="Calibri"/>
                <a:cs typeface="Calibri"/>
              </a:rPr>
              <a:t>with your </a:t>
            </a:r>
            <a:r>
              <a:rPr sz="1100" spc="-5" dirty="0">
                <a:latin typeface="Calibri"/>
                <a:cs typeface="Calibri"/>
              </a:rPr>
              <a:t>company’s’ </a:t>
            </a:r>
            <a:r>
              <a:rPr sz="1100" dirty="0">
                <a:latin typeface="Calibri"/>
                <a:cs typeface="Calibri"/>
              </a:rPr>
              <a:t>name or a </a:t>
            </a:r>
            <a:r>
              <a:rPr sz="1100" spc="-5" dirty="0">
                <a:latin typeface="Calibri"/>
                <a:cs typeface="Calibri"/>
              </a:rPr>
              <a:t>company uniform. We have crafted </a:t>
            </a:r>
            <a:r>
              <a:rPr sz="1100" dirty="0">
                <a:latin typeface="Calibri"/>
                <a:cs typeface="Calibri"/>
              </a:rPr>
              <a:t>a clear-cut  dress </a:t>
            </a:r>
            <a:r>
              <a:rPr sz="1100" spc="-5" dirty="0">
                <a:latin typeface="Calibri"/>
                <a:cs typeface="Calibri"/>
              </a:rPr>
              <a:t>code policy </a:t>
            </a:r>
            <a:r>
              <a:rPr sz="1100" dirty="0">
                <a:latin typeface="Calibri"/>
                <a:cs typeface="Calibri"/>
              </a:rPr>
              <a:t>that </a:t>
            </a:r>
            <a:r>
              <a:rPr sz="1100" spc="-5" dirty="0">
                <a:latin typeface="Calibri"/>
                <a:cs typeface="Calibri"/>
              </a:rPr>
              <a:t>should be </a:t>
            </a:r>
            <a:r>
              <a:rPr sz="1100" dirty="0">
                <a:latin typeface="Calibri"/>
                <a:cs typeface="Calibri"/>
              </a:rPr>
              <a:t>minded when </a:t>
            </a:r>
            <a:r>
              <a:rPr sz="1100" spc="-5" dirty="0">
                <a:latin typeface="Calibri"/>
                <a:cs typeface="Calibri"/>
              </a:rPr>
              <a:t>working </a:t>
            </a:r>
            <a:r>
              <a:rPr sz="1100" dirty="0">
                <a:latin typeface="Calibri"/>
                <a:cs typeface="Calibri"/>
              </a:rPr>
              <a:t>in our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stores.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DSD Vendor</a:t>
            </a:r>
            <a:r>
              <a:rPr spc="-50" dirty="0"/>
              <a:t> </a:t>
            </a:r>
            <a:r>
              <a:rPr spc="-5" dirty="0"/>
              <a:t>Policy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6561869" y="9427485"/>
            <a:ext cx="488315" cy="186690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r>
              <a:rPr dirty="0"/>
              <a:t>6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323213"/>
              </p:ext>
            </p:extLst>
          </p:nvPr>
        </p:nvGraphicFramePr>
        <p:xfrm>
          <a:off x="611123" y="1800098"/>
          <a:ext cx="6584950" cy="30453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2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8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3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50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4F81BB"/>
                    </a:solidFill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Acceptable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solidFill>
                      <a:srgbClr val="4F81BB"/>
                    </a:solidFill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Unacceptable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solidFill>
                      <a:srgbClr val="4F81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7487">
                <a:tc>
                  <a:txBody>
                    <a:bodyPr/>
                    <a:lstStyle/>
                    <a:p>
                      <a:pPr marL="74295">
                        <a:lnSpc>
                          <a:spcPts val="1275"/>
                        </a:lnSpc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Shirts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F81BB"/>
                      </a:solidFill>
                      <a:prstDash val="solid"/>
                    </a:lnL>
                    <a:lnB w="12700">
                      <a:solidFill>
                        <a:srgbClr val="4F81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8290" indent="-22860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Symbol"/>
                        <a:buChar char=""/>
                        <a:tabLst>
                          <a:tab pos="288290" algn="l"/>
                          <a:tab pos="28892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Polo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Shirts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288290" indent="-228600">
                        <a:lnSpc>
                          <a:spcPct val="100000"/>
                        </a:lnSpc>
                        <a:spcBef>
                          <a:spcPts val="60"/>
                        </a:spcBef>
                        <a:buFont typeface="Symbol"/>
                        <a:buChar char=""/>
                        <a:tabLst>
                          <a:tab pos="288290" algn="l"/>
                          <a:tab pos="288925" algn="l"/>
                        </a:tabLst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Blouse or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shirts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11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sleeves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288290" indent="-228600">
                        <a:lnSpc>
                          <a:spcPct val="100000"/>
                        </a:lnSpc>
                        <a:spcBef>
                          <a:spcPts val="95"/>
                        </a:spcBef>
                        <a:buFont typeface="Symbol"/>
                        <a:buChar char=""/>
                        <a:tabLst>
                          <a:tab pos="288290" algn="l"/>
                          <a:tab pos="28892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Shirts/Blouses must cover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midriff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areas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288290" indent="-228600">
                        <a:lnSpc>
                          <a:spcPct val="100000"/>
                        </a:lnSpc>
                        <a:spcBef>
                          <a:spcPts val="70"/>
                        </a:spcBef>
                        <a:buFont typeface="Symbol"/>
                        <a:buChar char=""/>
                        <a:tabLst>
                          <a:tab pos="288290" algn="l"/>
                          <a:tab pos="28892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Sweaters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Cardigans</a:t>
                      </a:r>
                      <a:endParaRPr lang="en-US" sz="1100" spc="-5" dirty="0">
                        <a:latin typeface="Calibri"/>
                        <a:cs typeface="Calibri"/>
                      </a:endParaRPr>
                    </a:p>
                    <a:p>
                      <a:pPr marL="288290" indent="-228600">
                        <a:lnSpc>
                          <a:spcPct val="100000"/>
                        </a:lnSpc>
                        <a:spcBef>
                          <a:spcPts val="70"/>
                        </a:spcBef>
                        <a:buFont typeface="Symbol"/>
                        <a:buChar char=""/>
                        <a:tabLst>
                          <a:tab pos="288290" algn="l"/>
                          <a:tab pos="288925" algn="l"/>
                        </a:tabLst>
                      </a:pPr>
                      <a:r>
                        <a:rPr lang="en-US" sz="1100" spc="-5" dirty="0">
                          <a:latin typeface="Calibri"/>
                          <a:cs typeface="Calibri"/>
                        </a:rPr>
                        <a:t>Company issued uniforms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B w="12700">
                      <a:solidFill>
                        <a:srgbClr val="4F81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1630" indent="-22860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Symbol"/>
                        <a:buChar char=""/>
                        <a:tabLst>
                          <a:tab pos="341630" algn="l"/>
                          <a:tab pos="34226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T-Shirts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341630" indent="-228600">
                        <a:lnSpc>
                          <a:spcPct val="100000"/>
                        </a:lnSpc>
                        <a:spcBef>
                          <a:spcPts val="60"/>
                        </a:spcBef>
                        <a:buFont typeface="Symbol"/>
                        <a:buChar char=""/>
                        <a:tabLst>
                          <a:tab pos="341630" algn="l"/>
                          <a:tab pos="34226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Sweatshirts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341630" indent="-228600">
                        <a:lnSpc>
                          <a:spcPct val="100000"/>
                        </a:lnSpc>
                        <a:spcBef>
                          <a:spcPts val="95"/>
                        </a:spcBef>
                        <a:buFont typeface="Symbol"/>
                        <a:buChar char=""/>
                        <a:tabLst>
                          <a:tab pos="341630" algn="l"/>
                          <a:tab pos="34226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Tank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Tops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341630" indent="-228600">
                        <a:lnSpc>
                          <a:spcPct val="100000"/>
                        </a:lnSpc>
                        <a:spcBef>
                          <a:spcPts val="70"/>
                        </a:spcBef>
                        <a:buFont typeface="Symbol"/>
                        <a:buChar char=""/>
                        <a:tabLst>
                          <a:tab pos="341630" algn="l"/>
                          <a:tab pos="34226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Spaghetti Strap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Shirts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341630" marR="407670" indent="-228600" algn="just">
                        <a:lnSpc>
                          <a:spcPct val="100000"/>
                        </a:lnSpc>
                        <a:spcBef>
                          <a:spcPts val="85"/>
                        </a:spcBef>
                        <a:buFont typeface="Symbol"/>
                        <a:buChar char=""/>
                        <a:tabLst>
                          <a:tab pos="34226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Shirts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Sweaters displaying inappropriate 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writing or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images that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 not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company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or 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product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related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R w="12700">
                      <a:solidFill>
                        <a:srgbClr val="4F81BB"/>
                      </a:solidFill>
                      <a:prstDash val="solid"/>
                    </a:lnR>
                    <a:lnB w="12700">
                      <a:solidFill>
                        <a:srgbClr val="4F81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8873">
                <a:tc>
                  <a:txBody>
                    <a:bodyPr/>
                    <a:lstStyle/>
                    <a:p>
                      <a:pPr marL="74295" marR="52069">
                        <a:lnSpc>
                          <a:spcPts val="1340"/>
                        </a:lnSpc>
                        <a:spcBef>
                          <a:spcPts val="1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Slacks</a:t>
                      </a:r>
                      <a:r>
                        <a:rPr sz="11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or 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Skirts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F81BB"/>
                      </a:solidFill>
                      <a:prstDash val="solid"/>
                    </a:lnL>
                    <a:lnT w="12700">
                      <a:solidFill>
                        <a:srgbClr val="4F81BB"/>
                      </a:solidFill>
                      <a:prstDash val="solid"/>
                    </a:lnT>
                    <a:lnB w="12700">
                      <a:solidFill>
                        <a:srgbClr val="4F81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8290" marR="129539" indent="-228600">
                        <a:lnSpc>
                          <a:spcPct val="101800"/>
                        </a:lnSpc>
                        <a:spcBef>
                          <a:spcPts val="20"/>
                        </a:spcBef>
                        <a:buFont typeface="Symbol"/>
                        <a:buChar char=""/>
                        <a:tabLst>
                          <a:tab pos="288290" algn="l"/>
                          <a:tab pos="28892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Casual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Slacks worn around the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waist,</a:t>
                      </a:r>
                      <a:r>
                        <a:rPr sz="11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not 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low on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hips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8290" indent="-228600">
                        <a:lnSpc>
                          <a:spcPct val="100000"/>
                        </a:lnSpc>
                        <a:spcBef>
                          <a:spcPts val="80"/>
                        </a:spcBef>
                        <a:buFont typeface="Symbol"/>
                        <a:buChar char=""/>
                        <a:tabLst>
                          <a:tab pos="288290" algn="l"/>
                          <a:tab pos="28892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Company “Uniform” Shorts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Only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8290" marR="105410" indent="-228600">
                        <a:lnSpc>
                          <a:spcPct val="101800"/>
                        </a:lnSpc>
                        <a:spcBef>
                          <a:spcPts val="60"/>
                        </a:spcBef>
                        <a:buFont typeface="Symbol"/>
                        <a:buChar char=""/>
                        <a:tabLst>
                          <a:tab pos="288290" algn="l"/>
                          <a:tab pos="288925" algn="l"/>
                        </a:tabLst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Jeans that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are clean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and in good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shape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(If 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your company allows</a:t>
                      </a:r>
                      <a:r>
                        <a:rPr sz="1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them)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T w="12700">
                      <a:solidFill>
                        <a:srgbClr val="4F81BB"/>
                      </a:solidFill>
                      <a:prstDash val="solid"/>
                    </a:lnT>
                    <a:lnB w="12700">
                      <a:solidFill>
                        <a:srgbClr val="4F81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1630" indent="-228600">
                        <a:lnSpc>
                          <a:spcPct val="100000"/>
                        </a:lnSpc>
                        <a:spcBef>
                          <a:spcPts val="55"/>
                        </a:spcBef>
                        <a:buFont typeface="Symbol"/>
                        <a:buChar char=""/>
                        <a:tabLst>
                          <a:tab pos="341630" algn="l"/>
                          <a:tab pos="34226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Sweat Pants/ Exercise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Wear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341630" marR="178435" indent="-228600">
                        <a:lnSpc>
                          <a:spcPct val="101800"/>
                        </a:lnSpc>
                        <a:spcBef>
                          <a:spcPts val="35"/>
                        </a:spcBef>
                        <a:buFont typeface="Symbol"/>
                        <a:buChar char=""/>
                        <a:tabLst>
                          <a:tab pos="341630" algn="l"/>
                          <a:tab pos="342265" algn="l"/>
                        </a:tabLst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Shorts: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Tight Fitting, Cutoff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Baggy Shorts (no  shorter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than 3 inches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above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knee)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R w="12700">
                      <a:solidFill>
                        <a:srgbClr val="4F81BB"/>
                      </a:solidFill>
                      <a:prstDash val="solid"/>
                    </a:lnR>
                    <a:lnT w="12700">
                      <a:solidFill>
                        <a:srgbClr val="4F81BB"/>
                      </a:solidFill>
                      <a:prstDash val="solid"/>
                    </a:lnT>
                    <a:lnB w="12700">
                      <a:solidFill>
                        <a:srgbClr val="4F81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Shoes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F81BB"/>
                      </a:solidFill>
                      <a:prstDash val="solid"/>
                    </a:lnL>
                    <a:lnT w="12700">
                      <a:solidFill>
                        <a:srgbClr val="4F81BB"/>
                      </a:solidFill>
                      <a:prstDash val="solid"/>
                    </a:lnT>
                    <a:lnB w="12700">
                      <a:solidFill>
                        <a:srgbClr val="4F81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8290" indent="-228600">
                        <a:lnSpc>
                          <a:spcPct val="100000"/>
                        </a:lnSpc>
                        <a:spcBef>
                          <a:spcPts val="50"/>
                        </a:spcBef>
                        <a:buFont typeface="Symbol"/>
                        <a:buChar char=""/>
                        <a:tabLst>
                          <a:tab pos="288290" algn="l"/>
                          <a:tab pos="288925" algn="l"/>
                        </a:tabLst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Boating or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Deck</a:t>
                      </a:r>
                      <a:r>
                        <a:rPr sz="11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Shoes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8290" indent="-228600">
                        <a:lnSpc>
                          <a:spcPct val="100000"/>
                        </a:lnSpc>
                        <a:spcBef>
                          <a:spcPts val="60"/>
                        </a:spcBef>
                        <a:buFont typeface="Symbol"/>
                        <a:buChar char=""/>
                        <a:tabLst>
                          <a:tab pos="288290" algn="l"/>
                          <a:tab pos="28892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Casual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or Low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Heel Shoes (Closed</a:t>
                      </a:r>
                      <a:r>
                        <a:rPr sz="11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Toed)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8290" indent="-228600">
                        <a:lnSpc>
                          <a:spcPct val="100000"/>
                        </a:lnSpc>
                        <a:spcBef>
                          <a:spcPts val="110"/>
                        </a:spcBef>
                        <a:buFont typeface="Symbol"/>
                        <a:buChar char=""/>
                        <a:tabLst>
                          <a:tab pos="288290" algn="l"/>
                          <a:tab pos="28892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Steel Toed Shoes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Athletic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Shoes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288290" indent="-228600">
                        <a:lnSpc>
                          <a:spcPct val="100000"/>
                        </a:lnSpc>
                        <a:spcBef>
                          <a:spcPts val="10"/>
                        </a:spcBef>
                        <a:buFont typeface="Symbol"/>
                        <a:buChar char=""/>
                        <a:tabLst>
                          <a:tab pos="288290" algn="l"/>
                          <a:tab pos="288925" algn="l"/>
                        </a:tabLst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Loafers and Dress</a:t>
                      </a:r>
                      <a:r>
                        <a:rPr sz="11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Shoes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T w="12700">
                      <a:solidFill>
                        <a:srgbClr val="4F81BB"/>
                      </a:solidFill>
                      <a:prstDash val="solid"/>
                    </a:lnT>
                    <a:lnB w="12700">
                      <a:solidFill>
                        <a:srgbClr val="4F81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1630" indent="-228600">
                        <a:lnSpc>
                          <a:spcPct val="100000"/>
                        </a:lnSpc>
                        <a:spcBef>
                          <a:spcPts val="50"/>
                        </a:spcBef>
                        <a:buFont typeface="Symbol"/>
                        <a:buChar char=""/>
                        <a:tabLst>
                          <a:tab pos="341630" algn="l"/>
                          <a:tab pos="34226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Flip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Flops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341630" indent="-228600">
                        <a:lnSpc>
                          <a:spcPct val="100000"/>
                        </a:lnSpc>
                        <a:spcBef>
                          <a:spcPts val="60"/>
                        </a:spcBef>
                        <a:buFont typeface="Symbol"/>
                        <a:buChar char=""/>
                        <a:tabLst>
                          <a:tab pos="341630" algn="l"/>
                          <a:tab pos="342265" algn="l"/>
                        </a:tabLst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Open-Toed Shoes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R w="12700">
                      <a:solidFill>
                        <a:srgbClr val="4F81BB"/>
                      </a:solidFill>
                      <a:prstDash val="solid"/>
                    </a:lnR>
                    <a:lnT w="12700">
                      <a:solidFill>
                        <a:srgbClr val="4F81BB"/>
                      </a:solidFill>
                      <a:prstDash val="solid"/>
                    </a:lnT>
                    <a:lnB w="12700">
                      <a:solidFill>
                        <a:srgbClr val="4F81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B0CF1951-E979-59F0-020C-32F99A51CB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846" y="5666075"/>
            <a:ext cx="932769" cy="944962"/>
          </a:xfrm>
          <a:prstGeom prst="rect">
            <a:avLst/>
          </a:prstGeom>
        </p:spPr>
      </p:pic>
      <p:sp>
        <p:nvSpPr>
          <p:cNvPr id="7" name="object 3">
            <a:extLst>
              <a:ext uri="{FF2B5EF4-FFF2-40B4-BE49-F238E27FC236}">
                <a16:creationId xmlns:a16="http://schemas.microsoft.com/office/drawing/2014/main" id="{946CF7E2-FCE7-667F-6B30-4976C0AEB9E4}"/>
              </a:ext>
            </a:extLst>
          </p:cNvPr>
          <p:cNvSpPr txBox="1"/>
          <p:nvPr/>
        </p:nvSpPr>
        <p:spPr>
          <a:xfrm>
            <a:off x="529494" y="5212972"/>
            <a:ext cx="9671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1F477B"/>
                </a:solidFill>
                <a:latin typeface="Calibri"/>
                <a:cs typeface="Calibri"/>
              </a:rPr>
              <a:t>Cell Phone</a:t>
            </a:r>
            <a:r>
              <a:rPr sz="1200" b="1" spc="-60" dirty="0">
                <a:solidFill>
                  <a:srgbClr val="1F477B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1F477B"/>
                </a:solidFill>
                <a:latin typeface="Calibri"/>
                <a:cs typeface="Calibri"/>
              </a:rPr>
              <a:t>Use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D41A85EA-0082-AAC3-1635-FD2B5C50F147}"/>
              </a:ext>
            </a:extLst>
          </p:cNvPr>
          <p:cNvSpPr txBox="1"/>
          <p:nvPr/>
        </p:nvSpPr>
        <p:spPr>
          <a:xfrm>
            <a:off x="1676400" y="5666075"/>
            <a:ext cx="4604385" cy="125984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75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Keep </a:t>
            </a:r>
            <a:r>
              <a:rPr sz="1100" spc="-5" dirty="0">
                <a:latin typeface="Calibri"/>
                <a:cs typeface="Calibri"/>
              </a:rPr>
              <a:t>cell phones </a:t>
            </a:r>
            <a:r>
              <a:rPr sz="1100" dirty="0">
                <a:latin typeface="Calibri"/>
                <a:cs typeface="Calibri"/>
              </a:rPr>
              <a:t>on </a:t>
            </a:r>
            <a:r>
              <a:rPr sz="1100" spc="-5" dirty="0">
                <a:latin typeface="Calibri"/>
                <a:cs typeface="Calibri"/>
              </a:rPr>
              <a:t>vibrate </a:t>
            </a:r>
            <a:r>
              <a:rPr sz="1100" dirty="0">
                <a:latin typeface="Calibri"/>
                <a:cs typeface="Calibri"/>
              </a:rPr>
              <a:t>within the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store</a:t>
            </a:r>
            <a:endParaRPr sz="11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75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Use of </a:t>
            </a:r>
            <a:r>
              <a:rPr sz="1100" spc="-5" dirty="0">
                <a:latin typeface="Calibri"/>
                <a:cs typeface="Calibri"/>
              </a:rPr>
              <a:t>cell phones </a:t>
            </a:r>
            <a:r>
              <a:rPr sz="1100" dirty="0">
                <a:latin typeface="Calibri"/>
                <a:cs typeface="Calibri"/>
              </a:rPr>
              <a:t>on the </a:t>
            </a:r>
            <a:r>
              <a:rPr sz="1100" spc="-5" dirty="0">
                <a:latin typeface="Calibri"/>
                <a:cs typeface="Calibri"/>
              </a:rPr>
              <a:t>sales floor for personal use </a:t>
            </a:r>
            <a:r>
              <a:rPr sz="1100" spc="-10" dirty="0">
                <a:latin typeface="Calibri"/>
                <a:cs typeface="Calibri"/>
              </a:rPr>
              <a:t>is </a:t>
            </a:r>
            <a:r>
              <a:rPr sz="1100" spc="-5" dirty="0">
                <a:latin typeface="Calibri"/>
                <a:cs typeface="Calibri"/>
              </a:rPr>
              <a:t>strictly</a:t>
            </a:r>
            <a:r>
              <a:rPr sz="1100" spc="7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prohibited</a:t>
            </a:r>
            <a:endParaRPr sz="1100" dirty="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265"/>
              </a:spcBef>
            </a:pPr>
            <a:r>
              <a:rPr sz="1100" dirty="0">
                <a:latin typeface="Courier New"/>
                <a:cs typeface="Courier New"/>
              </a:rPr>
              <a:t>O </a:t>
            </a:r>
            <a:r>
              <a:rPr sz="1100" dirty="0">
                <a:latin typeface="Calibri"/>
                <a:cs typeface="Calibri"/>
              </a:rPr>
              <a:t>Phone </a:t>
            </a:r>
            <a:r>
              <a:rPr sz="1100" spc="-5" dirty="0">
                <a:latin typeface="Calibri"/>
                <a:cs typeface="Calibri"/>
              </a:rPr>
              <a:t>use </a:t>
            </a:r>
            <a:r>
              <a:rPr sz="1100" dirty="0">
                <a:latin typeface="Calibri"/>
                <a:cs typeface="Calibri"/>
              </a:rPr>
              <a:t>is </a:t>
            </a:r>
            <a:r>
              <a:rPr sz="1100" spc="-5" dirty="0">
                <a:latin typeface="Calibri"/>
                <a:cs typeface="Calibri"/>
              </a:rPr>
              <a:t>ONLY acceptable </a:t>
            </a:r>
            <a:r>
              <a:rPr sz="1100" dirty="0">
                <a:latin typeface="Calibri"/>
                <a:cs typeface="Calibri"/>
              </a:rPr>
              <a:t>when </a:t>
            </a:r>
            <a:r>
              <a:rPr sz="1100" spc="-10" dirty="0">
                <a:latin typeface="Calibri"/>
                <a:cs typeface="Calibri"/>
              </a:rPr>
              <a:t>it </a:t>
            </a:r>
            <a:r>
              <a:rPr sz="1100" dirty="0">
                <a:latin typeface="Calibri"/>
                <a:cs typeface="Calibri"/>
              </a:rPr>
              <a:t>is </a:t>
            </a:r>
            <a:r>
              <a:rPr sz="1100" spc="-5" dirty="0">
                <a:latin typeface="Calibri"/>
                <a:cs typeface="Calibri"/>
              </a:rPr>
              <a:t>required to conduct</a:t>
            </a:r>
            <a:r>
              <a:rPr sz="1100" spc="6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business</a:t>
            </a:r>
            <a:endParaRPr sz="1100" dirty="0">
              <a:latin typeface="Calibri"/>
              <a:cs typeface="Calibri"/>
            </a:endParaRPr>
          </a:p>
          <a:p>
            <a:pPr marL="241300" marR="137795" indent="-228600">
              <a:lnSpc>
                <a:spcPct val="117300"/>
              </a:lnSpc>
              <a:spcBef>
                <a:spcPts val="10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100" spc="-5" dirty="0">
                <a:latin typeface="Calibri"/>
                <a:cs typeface="Calibri"/>
              </a:rPr>
              <a:t>The use </a:t>
            </a:r>
            <a:r>
              <a:rPr sz="1100" dirty="0">
                <a:latin typeface="Calibri"/>
                <a:cs typeface="Calibri"/>
              </a:rPr>
              <a:t>of cell </a:t>
            </a:r>
            <a:r>
              <a:rPr sz="1100" spc="-5" dirty="0">
                <a:latin typeface="Calibri"/>
                <a:cs typeface="Calibri"/>
              </a:rPr>
              <a:t>phones when transporting product </a:t>
            </a:r>
            <a:r>
              <a:rPr sz="1100" dirty="0">
                <a:latin typeface="Calibri"/>
                <a:cs typeface="Calibri"/>
              </a:rPr>
              <a:t>on </a:t>
            </a:r>
            <a:r>
              <a:rPr sz="1100" spc="-5" dirty="0">
                <a:latin typeface="Calibri"/>
                <a:cs typeface="Calibri"/>
              </a:rPr>
              <a:t>the sales floor </a:t>
            </a:r>
            <a:r>
              <a:rPr sz="1100" dirty="0">
                <a:latin typeface="Calibri"/>
                <a:cs typeface="Calibri"/>
              </a:rPr>
              <a:t>is also  prohibited</a:t>
            </a:r>
          </a:p>
          <a:p>
            <a:pPr marL="241300" indent="-228600">
              <a:lnSpc>
                <a:spcPct val="100000"/>
              </a:lnSpc>
              <a:spcBef>
                <a:spcPts val="515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100" spc="-5" dirty="0">
                <a:latin typeface="Calibri"/>
                <a:cs typeface="Calibri"/>
              </a:rPr>
              <a:t>The use </a:t>
            </a:r>
            <a:r>
              <a:rPr sz="1100" dirty="0">
                <a:latin typeface="Calibri"/>
                <a:cs typeface="Calibri"/>
              </a:rPr>
              <a:t>of ear </a:t>
            </a:r>
            <a:r>
              <a:rPr sz="1100" spc="-5" dirty="0">
                <a:latin typeface="Calibri"/>
                <a:cs typeface="Calibri"/>
              </a:rPr>
              <a:t>buds </a:t>
            </a:r>
            <a:r>
              <a:rPr sz="1100" dirty="0">
                <a:latin typeface="Calibri"/>
                <a:cs typeface="Calibri"/>
              </a:rPr>
              <a:t>and </a:t>
            </a:r>
            <a:r>
              <a:rPr sz="1100" spc="-5" dirty="0">
                <a:latin typeface="Calibri"/>
                <a:cs typeface="Calibri"/>
              </a:rPr>
              <a:t>blue-tooth devices are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prohibited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84708" y="35202"/>
          <a:ext cx="7375460" cy="99745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0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4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72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6FC0"/>
                      </a:solidFill>
                      <a:prstDash val="solid"/>
                    </a:lnL>
                    <a:lnR w="38100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35"/>
                        </a:lnSpc>
                      </a:pPr>
                      <a:r>
                        <a:rPr sz="3100" b="1" spc="-5" dirty="0">
                          <a:latin typeface="Calibri"/>
                          <a:cs typeface="Calibri"/>
                        </a:rPr>
                        <a:t>Scan Based </a:t>
                      </a:r>
                      <a:r>
                        <a:rPr sz="3100" b="1" spc="-35" dirty="0">
                          <a:latin typeface="Calibri"/>
                          <a:cs typeface="Calibri"/>
                        </a:rPr>
                        <a:t>Trading</a:t>
                      </a:r>
                      <a:r>
                        <a:rPr sz="31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100" b="1" spc="-15" dirty="0">
                          <a:latin typeface="Calibri"/>
                          <a:cs typeface="Calibri"/>
                        </a:rPr>
                        <a:t>Receiving</a:t>
                      </a:r>
                      <a:endParaRPr sz="31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3100" b="1" spc="-15" dirty="0">
                          <a:latin typeface="Calibri"/>
                          <a:cs typeface="Calibri"/>
                        </a:rPr>
                        <a:t>Procedures</a:t>
                      </a:r>
                      <a:endParaRPr sz="3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8100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19748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Department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2830" marB="0">
                    <a:lnL w="28575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2491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All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Center 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Store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Departments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1212" marB="0">
                    <a:lnL w="28575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4380">
                <a:tc gridSpan="2">
                  <a:txBody>
                    <a:bodyPr/>
                    <a:lstStyle/>
                    <a:p>
                      <a:pPr marL="223520">
                        <a:lnSpc>
                          <a:spcPts val="2140"/>
                        </a:lnSpc>
                        <a:spcBef>
                          <a:spcPts val="55"/>
                        </a:spcBef>
                        <a:tabLst>
                          <a:tab pos="1619250" algn="l"/>
                          <a:tab pos="1906270" algn="l"/>
                        </a:tabLst>
                      </a:pPr>
                      <a:r>
                        <a:rPr sz="3000" spc="-7" baseline="-6172" dirty="0">
                          <a:latin typeface="Calibri"/>
                          <a:cs typeface="Calibri"/>
                        </a:rPr>
                        <a:t>Benefits:	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•	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Provide adequate DSD stock</a:t>
                      </a:r>
                      <a:r>
                        <a:rPr sz="18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level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906270" indent="-286385">
                        <a:lnSpc>
                          <a:spcPts val="1900"/>
                        </a:lnSpc>
                        <a:buFont typeface="Arial"/>
                        <a:buChar char="•"/>
                        <a:tabLst>
                          <a:tab pos="1906270" algn="l"/>
                          <a:tab pos="1906905" algn="l"/>
                        </a:tabLst>
                      </a:pPr>
                      <a:r>
                        <a:rPr sz="1800" b="1" spc="-15" dirty="0">
                          <a:latin typeface="Calibri"/>
                          <a:cs typeface="Calibri"/>
                        </a:rPr>
                        <a:t>Reduce 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lost </a:t>
                      </a:r>
                      <a:r>
                        <a:rPr sz="1800" b="1" spc="-15" dirty="0">
                          <a:latin typeface="Calibri"/>
                          <a:cs typeface="Calibri"/>
                        </a:rPr>
                        <a:t>revenue 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improved</a:t>
                      </a:r>
                      <a:r>
                        <a:rPr sz="1800" b="1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efficiencies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4" marB="0">
                    <a:lnL w="28575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4933">
                <a:tc gridSpan="2">
                  <a:txBody>
                    <a:bodyPr/>
                    <a:lstStyle/>
                    <a:p>
                      <a:pPr marL="3443604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000" b="1" spc="-20" dirty="0">
                          <a:latin typeface="Calibri"/>
                          <a:cs typeface="Calibri"/>
                        </a:rPr>
                        <a:t>Vendor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Sign</a:t>
                      </a:r>
                      <a:r>
                        <a:rPr sz="2000" b="1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in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3787140" marR="692785" indent="-285115">
                        <a:lnSpc>
                          <a:spcPct val="100000"/>
                        </a:lnSpc>
                        <a:spcBef>
                          <a:spcPts val="30"/>
                        </a:spcBef>
                        <a:buFont typeface="Arial"/>
                        <a:buChar char="•"/>
                        <a:tabLst>
                          <a:tab pos="3787140" algn="l"/>
                          <a:tab pos="3787775" algn="l"/>
                        </a:tabLst>
                      </a:pPr>
                      <a:r>
                        <a:rPr sz="1500" spc="-20" dirty="0">
                          <a:latin typeface="Calibri"/>
                          <a:cs typeface="Calibri"/>
                        </a:rPr>
                        <a:t>Vendors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will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come through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the  receiving</a:t>
                      </a:r>
                      <a:r>
                        <a:rPr sz="15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door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3787140" marR="556895" indent="-28511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787140" algn="l"/>
                          <a:tab pos="3787775" algn="l"/>
                        </a:tabLst>
                      </a:pPr>
                      <a:r>
                        <a:rPr sz="1500" spc="-20" dirty="0">
                          <a:latin typeface="Calibri"/>
                          <a:cs typeface="Calibri"/>
                        </a:rPr>
                        <a:t>Vendors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will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sign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in the book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per  guidelines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3787140" marR="309880" indent="-28511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787140" algn="l"/>
                          <a:tab pos="3787775" algn="l"/>
                        </a:tabLst>
                      </a:pPr>
                      <a:r>
                        <a:rPr sz="1500" spc="-20" dirty="0">
                          <a:latin typeface="Calibri"/>
                          <a:cs typeface="Calibri"/>
                        </a:rPr>
                        <a:t>Vendors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must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check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in with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BCA  when arriving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to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5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store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3787140" marR="424815" indent="-28511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787140" algn="l"/>
                          <a:tab pos="3787775" algn="l"/>
                        </a:tabLst>
                      </a:pPr>
                      <a:r>
                        <a:rPr sz="1500" b="1" spc="-5" dirty="0">
                          <a:latin typeface="Calibri"/>
                          <a:cs typeface="Calibri"/>
                        </a:rPr>
                        <a:t>*Note: </a:t>
                      </a:r>
                      <a:r>
                        <a:rPr sz="1500" b="1" spc="-15" dirty="0">
                          <a:latin typeface="Calibri"/>
                          <a:cs typeface="Calibri"/>
                        </a:rPr>
                        <a:t>Vendors </a:t>
                      </a:r>
                      <a:r>
                        <a:rPr sz="1500" b="1" spc="-5" dirty="0">
                          <a:latin typeface="Calibri"/>
                          <a:cs typeface="Calibri"/>
                        </a:rPr>
                        <a:t>will </a:t>
                      </a:r>
                      <a:r>
                        <a:rPr sz="1500" b="1" dirty="0">
                          <a:latin typeface="Calibri"/>
                          <a:cs typeface="Calibri"/>
                        </a:rPr>
                        <a:t>adhere </a:t>
                      </a:r>
                      <a:r>
                        <a:rPr sz="1500" b="1" spc="-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500" b="1" spc="-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dirty="0">
                          <a:latin typeface="Calibri"/>
                          <a:cs typeface="Calibri"/>
                        </a:rPr>
                        <a:t>the  </a:t>
                      </a:r>
                      <a:r>
                        <a:rPr sz="1500" b="1" spc="-5" dirty="0">
                          <a:latin typeface="Calibri"/>
                          <a:cs typeface="Calibri"/>
                        </a:rPr>
                        <a:t>current receiving</a:t>
                      </a:r>
                      <a:r>
                        <a:rPr sz="15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dirty="0">
                          <a:latin typeface="Calibri"/>
                          <a:cs typeface="Calibri"/>
                        </a:rPr>
                        <a:t>hours*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6322" marB="0">
                    <a:lnL w="28575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0663">
                <a:tc gridSpan="2">
                  <a:txBody>
                    <a:bodyPr/>
                    <a:lstStyle/>
                    <a:p>
                      <a:pPr marL="345821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b="1" spc="-5" dirty="0">
                          <a:latin typeface="Calibri"/>
                          <a:cs typeface="Calibri"/>
                        </a:rPr>
                        <a:t>Process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Credits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3744595" marR="191770" indent="-286385">
                        <a:lnSpc>
                          <a:spcPct val="100000"/>
                        </a:lnSpc>
                        <a:spcBef>
                          <a:spcPts val="30"/>
                        </a:spcBef>
                        <a:buFont typeface="Arial"/>
                        <a:buChar char="•"/>
                        <a:tabLst>
                          <a:tab pos="3744595" algn="l"/>
                          <a:tab pos="3745229" algn="l"/>
                        </a:tabLst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Credits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will </a:t>
                      </a:r>
                      <a:r>
                        <a:rPr sz="1500" b="1" i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not be </a:t>
                      </a:r>
                      <a:r>
                        <a:rPr sz="1500" b="1" i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entered </a:t>
                      </a:r>
                      <a:r>
                        <a:rPr sz="1500" b="1" i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into the  </a:t>
                      </a:r>
                      <a:r>
                        <a:rPr sz="1500" b="1" i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system</a:t>
                      </a:r>
                      <a:r>
                        <a:rPr sz="1500" b="1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as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they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are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based on scan</a:t>
                      </a:r>
                      <a:r>
                        <a:rPr sz="15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data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3744595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744595" algn="l"/>
                          <a:tab pos="3745229" algn="l"/>
                        </a:tabLst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Merchandise must be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removed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 from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37445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company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premises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by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5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vendor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3744595" marR="372745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744595" algn="l"/>
                          <a:tab pos="3745229" algn="l"/>
                        </a:tabLst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BCA will verify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product removal  before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vendor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exits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3744595" marR="85725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744595" algn="l"/>
                          <a:tab pos="3745229" algn="l"/>
                        </a:tabLst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BCA will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perform weekly code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checks to 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verify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SBT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vendor rotation</a:t>
                      </a:r>
                      <a:r>
                        <a:rPr sz="15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standards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74041" marB="0">
                    <a:lnL w="28575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6873">
                <a:tc gridSpan="2">
                  <a:txBody>
                    <a:bodyPr/>
                    <a:lstStyle/>
                    <a:p>
                      <a:pPr marL="344551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-5" dirty="0">
                          <a:latin typeface="Calibri"/>
                          <a:cs typeface="Calibri"/>
                        </a:rPr>
                        <a:t>Process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New</a:t>
                      </a:r>
                      <a:r>
                        <a:rPr sz="2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5" dirty="0">
                          <a:latin typeface="Calibri"/>
                          <a:cs typeface="Calibri"/>
                        </a:rPr>
                        <a:t>Deliveries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3731895" marR="300990" indent="-286385">
                        <a:lnSpc>
                          <a:spcPct val="100000"/>
                        </a:lnSpc>
                        <a:spcBef>
                          <a:spcPts val="25"/>
                        </a:spcBef>
                        <a:buFont typeface="Arial"/>
                        <a:buChar char="•"/>
                        <a:tabLst>
                          <a:tab pos="3731895" algn="l"/>
                          <a:tab pos="3732529" algn="l"/>
                        </a:tabLst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BCA will verify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product coming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in 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but </a:t>
                      </a:r>
                      <a:r>
                        <a:rPr sz="1500" b="1" i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will </a:t>
                      </a:r>
                      <a:r>
                        <a:rPr sz="1500" b="1" i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not </a:t>
                      </a:r>
                      <a:r>
                        <a:rPr sz="1500" b="1" i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scan </a:t>
                      </a:r>
                      <a:r>
                        <a:rPr sz="1500" b="1" i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the product</a:t>
                      </a:r>
                      <a:r>
                        <a:rPr sz="1500" b="1" i="1" u="sng" spc="-10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i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in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42609" marB="0">
                    <a:lnL w="28575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33982">
                <a:tc gridSpan="2">
                  <a:txBody>
                    <a:bodyPr/>
                    <a:lstStyle/>
                    <a:p>
                      <a:pPr marL="3481704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2000" b="1" spc="-20" dirty="0">
                          <a:latin typeface="Calibri"/>
                          <a:cs typeface="Calibri"/>
                        </a:rPr>
                        <a:t>Vendor</a:t>
                      </a:r>
                      <a:r>
                        <a:rPr sz="2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5" dirty="0">
                          <a:latin typeface="Calibri"/>
                          <a:cs typeface="Calibri"/>
                        </a:rPr>
                        <a:t>Responsibilities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3768725" indent="-287020">
                        <a:lnSpc>
                          <a:spcPct val="100000"/>
                        </a:lnSpc>
                        <a:spcBef>
                          <a:spcPts val="25"/>
                        </a:spcBef>
                        <a:buFont typeface="Arial"/>
                        <a:buChar char="•"/>
                        <a:tabLst>
                          <a:tab pos="3768725" algn="l"/>
                          <a:tab pos="3769360" algn="l"/>
                        </a:tabLst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Adhere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to </a:t>
                      </a:r>
                      <a:r>
                        <a:rPr sz="1500" spc="-15" dirty="0">
                          <a:latin typeface="Calibri"/>
                          <a:cs typeface="Calibri"/>
                        </a:rPr>
                        <a:t>Weis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Markets</a:t>
                      </a:r>
                      <a:r>
                        <a:rPr sz="15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plan-o-gram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3768725" marR="3429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768725" algn="l"/>
                          <a:tab pos="3769360" algn="l"/>
                        </a:tabLst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Reporting improper tagging and signage 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to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management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3759835" marR="284480" indent="-27813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768725" algn="l"/>
                          <a:tab pos="3769360" algn="l"/>
                        </a:tabLst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Current rotation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removal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of out- 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dated product</a:t>
                      </a:r>
                      <a:r>
                        <a:rPr sz="15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standards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29223" marB="0">
                    <a:lnL w="28575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421">
                <a:tc gridSpan="2"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2206625" algn="l"/>
                          <a:tab pos="5198745" algn="l"/>
                        </a:tabLst>
                      </a:pPr>
                      <a:r>
                        <a:rPr sz="2000" spc="-15" dirty="0">
                          <a:latin typeface="Calibri"/>
                          <a:cs typeface="Calibri"/>
                        </a:rPr>
                        <a:t>Page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2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 2	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SBT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Receiving</a:t>
                      </a:r>
                      <a:r>
                        <a:rPr sz="2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Procedures	</a:t>
                      </a:r>
                      <a:r>
                        <a:rPr sz="3000" spc="-75" baseline="-3086" dirty="0">
                          <a:latin typeface="Calibri"/>
                          <a:cs typeface="Calibri"/>
                        </a:rPr>
                        <a:t>Rev.</a:t>
                      </a:r>
                      <a:r>
                        <a:rPr sz="3000" spc="-52" baseline="-3086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3000" spc="-52" baseline="-3086" dirty="0">
                          <a:latin typeface="Calibri"/>
                          <a:cs typeface="Calibri"/>
                        </a:rPr>
                        <a:t>9/20</a:t>
                      </a:r>
                      <a:r>
                        <a:rPr sz="3000" baseline="-3086" dirty="0">
                          <a:latin typeface="Calibri"/>
                          <a:cs typeface="Calibri"/>
                        </a:rPr>
                        <a:t>/2019</a:t>
                      </a:r>
                    </a:p>
                  </a:txBody>
                  <a:tcPr marL="0" marR="0" marT="34227" marB="0">
                    <a:lnL w="28575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236677" y="150876"/>
            <a:ext cx="1300886" cy="603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980"/>
          </a:p>
        </p:txBody>
      </p:sp>
      <p:sp>
        <p:nvSpPr>
          <p:cNvPr id="4" name="object 4"/>
          <p:cNvSpPr/>
          <p:nvPr/>
        </p:nvSpPr>
        <p:spPr>
          <a:xfrm>
            <a:off x="333909" y="2350298"/>
            <a:ext cx="445112" cy="4467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980"/>
          </a:p>
        </p:txBody>
      </p:sp>
      <p:sp>
        <p:nvSpPr>
          <p:cNvPr id="5" name="object 5"/>
          <p:cNvSpPr/>
          <p:nvPr/>
        </p:nvSpPr>
        <p:spPr>
          <a:xfrm>
            <a:off x="318821" y="4635203"/>
            <a:ext cx="460199" cy="44847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980"/>
          </a:p>
        </p:txBody>
      </p:sp>
      <p:sp>
        <p:nvSpPr>
          <p:cNvPr id="6" name="object 6"/>
          <p:cNvSpPr/>
          <p:nvPr/>
        </p:nvSpPr>
        <p:spPr>
          <a:xfrm>
            <a:off x="317145" y="7129715"/>
            <a:ext cx="461861" cy="45180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980"/>
          </a:p>
        </p:txBody>
      </p:sp>
      <p:sp>
        <p:nvSpPr>
          <p:cNvPr id="7" name="object 7"/>
          <p:cNvSpPr/>
          <p:nvPr/>
        </p:nvSpPr>
        <p:spPr>
          <a:xfrm>
            <a:off x="308763" y="8068485"/>
            <a:ext cx="475287" cy="44511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980"/>
          </a:p>
        </p:txBody>
      </p:sp>
      <p:sp>
        <p:nvSpPr>
          <p:cNvPr id="8" name="object 8"/>
          <p:cNvSpPr/>
          <p:nvPr/>
        </p:nvSpPr>
        <p:spPr>
          <a:xfrm>
            <a:off x="967588" y="2350313"/>
            <a:ext cx="2601773" cy="195300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980"/>
          </a:p>
        </p:txBody>
      </p:sp>
      <p:sp>
        <p:nvSpPr>
          <p:cNvPr id="9" name="object 9"/>
          <p:cNvSpPr/>
          <p:nvPr/>
        </p:nvSpPr>
        <p:spPr>
          <a:xfrm>
            <a:off x="962558" y="2345284"/>
            <a:ext cx="2612390" cy="1963484"/>
          </a:xfrm>
          <a:custGeom>
            <a:avLst/>
            <a:gdLst/>
            <a:ahLst/>
            <a:cxnLst/>
            <a:rect l="l" t="t" r="r" b="b"/>
            <a:pathLst>
              <a:path w="2374900" h="1784985">
                <a:moveTo>
                  <a:pt x="0" y="1784603"/>
                </a:moveTo>
                <a:lnTo>
                  <a:pt x="2374392" y="1784603"/>
                </a:lnTo>
                <a:lnTo>
                  <a:pt x="2374392" y="0"/>
                </a:lnTo>
                <a:lnTo>
                  <a:pt x="0" y="0"/>
                </a:lnTo>
                <a:lnTo>
                  <a:pt x="0" y="1784603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980"/>
          </a:p>
        </p:txBody>
      </p:sp>
      <p:sp>
        <p:nvSpPr>
          <p:cNvPr id="10" name="object 10"/>
          <p:cNvSpPr/>
          <p:nvPr/>
        </p:nvSpPr>
        <p:spPr>
          <a:xfrm>
            <a:off x="1041349" y="7902548"/>
            <a:ext cx="2345284" cy="157916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980"/>
          </a:p>
        </p:txBody>
      </p:sp>
      <p:sp>
        <p:nvSpPr>
          <p:cNvPr id="11" name="object 11"/>
          <p:cNvSpPr/>
          <p:nvPr/>
        </p:nvSpPr>
        <p:spPr>
          <a:xfrm>
            <a:off x="1036320" y="7897520"/>
            <a:ext cx="2355342" cy="1589786"/>
          </a:xfrm>
          <a:custGeom>
            <a:avLst/>
            <a:gdLst/>
            <a:ahLst/>
            <a:cxnLst/>
            <a:rect l="l" t="t" r="r" b="b"/>
            <a:pathLst>
              <a:path w="2141220" h="1445259">
                <a:moveTo>
                  <a:pt x="0" y="1444752"/>
                </a:moveTo>
                <a:lnTo>
                  <a:pt x="2141220" y="1444752"/>
                </a:lnTo>
                <a:lnTo>
                  <a:pt x="2141220" y="0"/>
                </a:lnTo>
                <a:lnTo>
                  <a:pt x="0" y="0"/>
                </a:lnTo>
                <a:lnTo>
                  <a:pt x="0" y="1444752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980"/>
          </a:p>
        </p:txBody>
      </p:sp>
      <p:sp>
        <p:nvSpPr>
          <p:cNvPr id="12" name="object 12"/>
          <p:cNvSpPr/>
          <p:nvPr/>
        </p:nvSpPr>
        <p:spPr>
          <a:xfrm>
            <a:off x="1599486" y="4874971"/>
            <a:ext cx="1366990" cy="163616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980"/>
          </a:p>
        </p:txBody>
      </p:sp>
      <p:sp>
        <p:nvSpPr>
          <p:cNvPr id="13" name="object 13"/>
          <p:cNvSpPr/>
          <p:nvPr/>
        </p:nvSpPr>
        <p:spPr>
          <a:xfrm>
            <a:off x="967588" y="4489398"/>
            <a:ext cx="2601773" cy="241736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980"/>
          </a:p>
        </p:txBody>
      </p:sp>
    </p:spTree>
    <p:extLst>
      <p:ext uri="{BB962C8B-B14F-4D97-AF65-F5344CB8AC3E}">
        <p14:creationId xmlns:p14="http://schemas.microsoft.com/office/powerpoint/2010/main" val="1728315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84708" y="35204"/>
          <a:ext cx="7375460" cy="9957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0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4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72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6FC0"/>
                      </a:solidFill>
                      <a:prstDash val="solid"/>
                    </a:lnL>
                    <a:lnR w="38100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35"/>
                        </a:lnSpc>
                      </a:pPr>
                      <a:r>
                        <a:rPr sz="3100" b="1" spc="-5" dirty="0">
                          <a:latin typeface="Calibri"/>
                          <a:cs typeface="Calibri"/>
                        </a:rPr>
                        <a:t>Scan Based </a:t>
                      </a:r>
                      <a:r>
                        <a:rPr sz="3100" b="1" spc="-35" dirty="0">
                          <a:latin typeface="Calibri"/>
                          <a:cs typeface="Calibri"/>
                        </a:rPr>
                        <a:t>Trading</a:t>
                      </a:r>
                      <a:r>
                        <a:rPr sz="31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100" b="1" spc="-15" dirty="0">
                          <a:latin typeface="Calibri"/>
                          <a:cs typeface="Calibri"/>
                        </a:rPr>
                        <a:t>Receiving</a:t>
                      </a:r>
                      <a:endParaRPr sz="31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3100" b="1" spc="-15" dirty="0">
                          <a:latin typeface="Calibri"/>
                          <a:cs typeface="Calibri"/>
                        </a:rPr>
                        <a:t>Procedures</a:t>
                      </a:r>
                      <a:endParaRPr sz="3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8100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19748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Department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2830" marB="0">
                    <a:lnL w="28575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2618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All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Center 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Store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Departments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1212" marB="0">
                    <a:lnL w="28575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4380">
                <a:tc gridSpan="2">
                  <a:txBody>
                    <a:bodyPr/>
                    <a:lstStyle/>
                    <a:p>
                      <a:pPr marL="223520">
                        <a:lnSpc>
                          <a:spcPts val="2140"/>
                        </a:lnSpc>
                        <a:spcBef>
                          <a:spcPts val="55"/>
                        </a:spcBef>
                        <a:tabLst>
                          <a:tab pos="1619250" algn="l"/>
                          <a:tab pos="1906270" algn="l"/>
                        </a:tabLst>
                      </a:pPr>
                      <a:r>
                        <a:rPr sz="3000" spc="-7" baseline="-6172" dirty="0">
                          <a:latin typeface="Calibri"/>
                          <a:cs typeface="Calibri"/>
                        </a:rPr>
                        <a:t>Benefits:	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•	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Provide adequate DSD stock</a:t>
                      </a:r>
                      <a:r>
                        <a:rPr sz="18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level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906270" indent="-286385">
                        <a:lnSpc>
                          <a:spcPts val="1900"/>
                        </a:lnSpc>
                        <a:buFont typeface="Arial"/>
                        <a:buChar char="•"/>
                        <a:tabLst>
                          <a:tab pos="1906270" algn="l"/>
                          <a:tab pos="1906905" algn="l"/>
                        </a:tabLst>
                      </a:pPr>
                      <a:r>
                        <a:rPr sz="1800" b="1" spc="-15" dirty="0">
                          <a:latin typeface="Calibri"/>
                          <a:cs typeface="Calibri"/>
                        </a:rPr>
                        <a:t>Reduce 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lost </a:t>
                      </a:r>
                      <a:r>
                        <a:rPr sz="1800" b="1" spc="-15" dirty="0">
                          <a:latin typeface="Calibri"/>
                          <a:cs typeface="Calibri"/>
                        </a:rPr>
                        <a:t>revenue 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improved</a:t>
                      </a:r>
                      <a:r>
                        <a:rPr sz="1800" b="1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efficiencies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84" marB="0">
                    <a:lnL w="28575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5614">
                <a:tc gridSpan="2">
                  <a:txBody>
                    <a:bodyPr/>
                    <a:lstStyle/>
                    <a:p>
                      <a:pPr marL="33775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5" dirty="0">
                          <a:latin typeface="Calibri"/>
                          <a:cs typeface="Calibri"/>
                        </a:rPr>
                        <a:t>Additional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5" dirty="0">
                          <a:latin typeface="Calibri"/>
                          <a:cs typeface="Calibri"/>
                        </a:rPr>
                        <a:t>Notes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3663950" marR="215900" indent="-286385" algn="just">
                        <a:lnSpc>
                          <a:spcPct val="100000"/>
                        </a:lnSpc>
                        <a:spcBef>
                          <a:spcPts val="25"/>
                        </a:spcBef>
                        <a:buFont typeface="Arial"/>
                        <a:buChar char="•"/>
                        <a:tabLst>
                          <a:tab pos="3664585" algn="l"/>
                        </a:tabLst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Scan-based trading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(SBT)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is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process 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where suppliers maintain ownership of 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inventory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within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retailers’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warehouses  or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stores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until items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are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scanned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at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the 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point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sale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3663950" marR="362585" indent="-286385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Arial"/>
                        <a:buChar char="•"/>
                        <a:tabLst>
                          <a:tab pos="3663950" algn="l"/>
                          <a:tab pos="3664585" algn="l"/>
                        </a:tabLst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company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we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are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working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with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to 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manager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SBT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is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called the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Park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City 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Group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3663950" marR="280035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663950" algn="l"/>
                          <a:tab pos="3664585" algn="l"/>
                        </a:tabLst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Because we do not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own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product  store to store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and department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to 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department </a:t>
                      </a:r>
                      <a:r>
                        <a:rPr sz="1500" spc="-15" dirty="0">
                          <a:latin typeface="Calibri"/>
                          <a:cs typeface="Calibri"/>
                        </a:rPr>
                        <a:t>transfers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for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items on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SBT  are 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not authorized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28575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498">
                <a:tc gridSpan="2"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54"/>
                        </a:spcBef>
                        <a:tabLst>
                          <a:tab pos="2206625" algn="l"/>
                          <a:tab pos="5198745" algn="l"/>
                        </a:tabLst>
                      </a:pPr>
                      <a:r>
                        <a:rPr sz="2000" spc="-15" dirty="0">
                          <a:latin typeface="Calibri"/>
                          <a:cs typeface="Calibri"/>
                        </a:rPr>
                        <a:t>Page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2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 2	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SBT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Receiving</a:t>
                      </a:r>
                      <a:r>
                        <a:rPr sz="2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Procedures	</a:t>
                      </a:r>
                      <a:r>
                        <a:rPr sz="3000" spc="-75" baseline="-3086" dirty="0">
                          <a:latin typeface="Calibri"/>
                          <a:cs typeface="Calibri"/>
                        </a:rPr>
                        <a:t>Rev.</a:t>
                      </a:r>
                      <a:r>
                        <a:rPr sz="3000" spc="-52" baseline="-3086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3000" spc="-52" baseline="-3086" dirty="0">
                          <a:latin typeface="Calibri"/>
                          <a:cs typeface="Calibri"/>
                        </a:rPr>
                        <a:t>9/20</a:t>
                      </a:r>
                      <a:r>
                        <a:rPr sz="3000" baseline="-3086" dirty="0">
                          <a:latin typeface="Calibri"/>
                          <a:cs typeface="Calibri"/>
                        </a:rPr>
                        <a:t>/2019</a:t>
                      </a:r>
                    </a:p>
                  </a:txBody>
                  <a:tcPr marL="0" marR="0" marT="35622" marB="0">
                    <a:lnL w="28575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006FC0"/>
                      </a:solidFill>
                      <a:prstDash val="solid"/>
                    </a:lnR>
                    <a:lnT w="28575">
                      <a:solidFill>
                        <a:srgbClr val="006FC0"/>
                      </a:solidFill>
                      <a:prstDash val="solid"/>
                    </a:lnT>
                    <a:lnB w="28575">
                      <a:solidFill>
                        <a:srgbClr val="006FC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236677" y="150876"/>
            <a:ext cx="1302563" cy="6051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980"/>
          </a:p>
        </p:txBody>
      </p:sp>
      <p:sp>
        <p:nvSpPr>
          <p:cNvPr id="4" name="object 4"/>
          <p:cNvSpPr/>
          <p:nvPr/>
        </p:nvSpPr>
        <p:spPr>
          <a:xfrm>
            <a:off x="300379" y="2465970"/>
            <a:ext cx="458509" cy="4467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980"/>
          </a:p>
        </p:txBody>
      </p:sp>
      <p:sp>
        <p:nvSpPr>
          <p:cNvPr id="5" name="object 5"/>
          <p:cNvSpPr/>
          <p:nvPr/>
        </p:nvSpPr>
        <p:spPr>
          <a:xfrm>
            <a:off x="535076" y="3206914"/>
            <a:ext cx="3017520" cy="8063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980"/>
          </a:p>
        </p:txBody>
      </p:sp>
    </p:spTree>
    <p:extLst>
      <p:ext uri="{BB962C8B-B14F-4D97-AF65-F5344CB8AC3E}">
        <p14:creationId xmlns:p14="http://schemas.microsoft.com/office/powerpoint/2010/main" val="4086914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4454</TotalTime>
  <Words>2420</Words>
  <Application>Microsoft Office PowerPoint</Application>
  <PresentationFormat>Custom</PresentationFormat>
  <Paragraphs>311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Cambria</vt:lpstr>
      <vt:lpstr>Cooper Black</vt:lpstr>
      <vt:lpstr>Courier New</vt:lpstr>
      <vt:lpstr>Symbol</vt:lpstr>
      <vt:lpstr>Times New Roman</vt:lpstr>
      <vt:lpstr>Office Theme</vt:lpstr>
      <vt:lpstr>Direct to Store Vendor Policy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 to Store</dc:title>
  <dc:subject>Vendor Policy</dc:subject>
  <dc:creator>Updated</dc:creator>
  <cp:lastModifiedBy>John Evans</cp:lastModifiedBy>
  <cp:revision>16</cp:revision>
  <cp:lastPrinted>2024-06-20T15:56:48Z</cp:lastPrinted>
  <dcterms:created xsi:type="dcterms:W3CDTF">2019-09-20T14:21:58Z</dcterms:created>
  <dcterms:modified xsi:type="dcterms:W3CDTF">2024-06-20T16:11:22Z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2018-03-02T00:00:00Z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2019-09-20T00:00:00Z</vt:filetime>
  </property>
</Properties>
</file>